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26" roundtripDataSignature="AMtx7mh5aj0/X9lpmyi9R0pPVES2I0Gu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65B2631-FB63-47D8-B066-D491F60F2EFC}">
  <a:tblStyle styleId="{565B2631-FB63-47D8-B066-D491F60F2EF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customschemas.google.com/relationships/presentationmetadata" Target="metadata"/><Relationship Id="rId25"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parkfun.com/products/14450"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 name="Google Shape;4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8c4d3a4003_4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For subsystem demonstrations, I’ll be demonstrating the ability for the application to use </a:t>
            </a:r>
            <a:r>
              <a:rPr lang="en-US"/>
              <a:t>the</a:t>
            </a:r>
            <a:r>
              <a:rPr lang="en-US"/>
              <a:t> device to connect to my personal Raspberry Pi via Bluetooth</a:t>
            </a:r>
            <a:endParaRPr/>
          </a:p>
          <a:p>
            <a:pPr indent="-298450" lvl="0" marL="457200" rtl="0" algn="l">
              <a:lnSpc>
                <a:spcPct val="100000"/>
              </a:lnSpc>
              <a:spcBef>
                <a:spcPts val="0"/>
              </a:spcBef>
              <a:spcAft>
                <a:spcPts val="0"/>
              </a:spcAft>
              <a:buSzPts val="1100"/>
              <a:buChar char="●"/>
            </a:pPr>
            <a:r>
              <a:rPr lang="en-US"/>
              <a:t>I’ll also use Android Studio’s automated test function (tests written by me by hand) to ensure the intended user experience</a:t>
            </a:r>
            <a:endParaRPr/>
          </a:p>
          <a:p>
            <a:pPr indent="-298450" lvl="0" marL="457200" rtl="0" algn="l">
              <a:lnSpc>
                <a:spcPct val="100000"/>
              </a:lnSpc>
              <a:spcBef>
                <a:spcPts val="0"/>
              </a:spcBef>
              <a:spcAft>
                <a:spcPts val="0"/>
              </a:spcAft>
              <a:buSzPts val="1100"/>
              <a:buChar char="●"/>
            </a:pPr>
            <a:r>
              <a:rPr lang="en-US"/>
              <a:t>aka that a user can’t break the app by pressing a certain combination of buttons at the wrong time</a:t>
            </a:r>
            <a:endParaRPr/>
          </a:p>
          <a:p>
            <a:pPr indent="-298450" lvl="0" marL="457200" rtl="0" algn="l">
              <a:lnSpc>
                <a:spcPct val="100000"/>
              </a:lnSpc>
              <a:spcBef>
                <a:spcPts val="0"/>
              </a:spcBef>
              <a:spcAft>
                <a:spcPts val="0"/>
              </a:spcAft>
              <a:buSzPts val="1100"/>
              <a:buChar char="●"/>
            </a:pPr>
            <a:r>
              <a:rPr lang="en-US"/>
              <a:t>I’ll also ensure that the Bluetooth connection is stable and that the devices “remember” each other</a:t>
            </a:r>
            <a:endParaRPr/>
          </a:p>
          <a:p>
            <a:pPr indent="-298450" lvl="0" marL="457200" rtl="0" algn="l">
              <a:lnSpc>
                <a:spcPct val="100000"/>
              </a:lnSpc>
              <a:spcBef>
                <a:spcPts val="0"/>
              </a:spcBef>
              <a:spcAft>
                <a:spcPts val="0"/>
              </a:spcAft>
              <a:buSzPts val="1100"/>
              <a:buChar char="●"/>
            </a:pPr>
            <a:r>
              <a:rPr lang="en-US"/>
              <a:t>By the end of 403, we’ll write the final report</a:t>
            </a:r>
            <a:endParaRPr/>
          </a:p>
          <a:p>
            <a:pPr indent="-298450" lvl="0" marL="457200" rtl="0" algn="l">
              <a:lnSpc>
                <a:spcPct val="100000"/>
              </a:lnSpc>
              <a:spcBef>
                <a:spcPts val="0"/>
              </a:spcBef>
              <a:spcAft>
                <a:spcPts val="0"/>
              </a:spcAft>
              <a:buSzPts val="1100"/>
              <a:buChar char="●"/>
            </a:pPr>
            <a:r>
              <a:rPr lang="en-US"/>
              <a:t>In 404, I’ll focus on data transfer between the app and the Pi</a:t>
            </a:r>
            <a:endParaRPr/>
          </a:p>
          <a:p>
            <a:pPr indent="-298450" lvl="0" marL="457200" rtl="0" algn="l">
              <a:lnSpc>
                <a:spcPct val="100000"/>
              </a:lnSpc>
              <a:spcBef>
                <a:spcPts val="0"/>
              </a:spcBef>
              <a:spcAft>
                <a:spcPts val="0"/>
              </a:spcAft>
              <a:buSzPts val="1100"/>
              <a:buChar char="●"/>
            </a:pPr>
            <a:r>
              <a:rPr lang="en-US"/>
              <a:t>This will require me to store and send the configuration to the RSS along </a:t>
            </a:r>
            <a:r>
              <a:rPr lang="en-US"/>
              <a:t>with</a:t>
            </a:r>
            <a:r>
              <a:rPr lang="en-US"/>
              <a:t> </a:t>
            </a:r>
            <a:r>
              <a:rPr lang="en-US"/>
              <a:t>receiving</a:t>
            </a:r>
            <a:r>
              <a:rPr lang="en-US"/>
              <a:t> and displaying diagnostic info</a:t>
            </a:r>
            <a:endParaRPr/>
          </a:p>
          <a:p>
            <a:pPr indent="-298450" lvl="0" marL="457200" rtl="0" algn="l">
              <a:lnSpc>
                <a:spcPct val="100000"/>
              </a:lnSpc>
              <a:spcBef>
                <a:spcPts val="0"/>
              </a:spcBef>
              <a:spcAft>
                <a:spcPts val="0"/>
              </a:spcAft>
              <a:buSzPts val="1100"/>
              <a:buChar char="●"/>
            </a:pPr>
            <a:r>
              <a:rPr lang="en-US"/>
              <a:t>Finally, I’ll take the time to make the application as polished and professional-looking as possible using Material Design guidelines</a:t>
            </a:r>
            <a:endParaRPr/>
          </a:p>
        </p:txBody>
      </p:sp>
      <p:sp>
        <p:nvSpPr>
          <p:cNvPr id="148" name="Google Shape;148;g18c4d3a4003_4_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8c4d3a4003_2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8c4d3a4003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8c4d3a4003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8c4d3a4003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8c4d3a4003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8c4d3a400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6b3215f4c6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16b3215f4c6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u="sng">
                <a:solidFill>
                  <a:schemeClr val="hlink"/>
                </a:solidFill>
                <a:hlinkClick r:id="rId2"/>
              </a:rPr>
              <a:t>TB6612FNG</a:t>
            </a:r>
            <a:r>
              <a:rPr lang="en-US"/>
              <a:t> dual h-bridge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8c4d3a4003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8c4d3a400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8c4d3a400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8c4d3a40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8c4d3a4003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8c4d3a400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8c4d3a4003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8c4d3a400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8c4d3a4003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8c4d3a400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Sorting fruit by hand can be tedious and expensive</a:t>
            </a:r>
            <a:endParaRPr/>
          </a:p>
          <a:p>
            <a:pPr indent="-298450" lvl="0" marL="457200" rtl="0" algn="l">
              <a:lnSpc>
                <a:spcPct val="100000"/>
              </a:lnSpc>
              <a:spcBef>
                <a:spcPts val="0"/>
              </a:spcBef>
              <a:spcAft>
                <a:spcPts val="0"/>
              </a:spcAft>
              <a:buSzPts val="1100"/>
              <a:buChar char="●"/>
            </a:pPr>
            <a:r>
              <a:rPr lang="en-US"/>
              <a:t>The Robotic Sorting System provides a relatively inexpensive way to accomplish the task</a:t>
            </a:r>
            <a:endParaRPr/>
          </a:p>
          <a:p>
            <a:pPr indent="-298450" lvl="0" marL="457200" rtl="0" algn="l">
              <a:lnSpc>
                <a:spcPct val="100000"/>
              </a:lnSpc>
              <a:spcBef>
                <a:spcPts val="0"/>
              </a:spcBef>
              <a:spcAft>
                <a:spcPts val="0"/>
              </a:spcAft>
              <a:buSzPts val="1100"/>
              <a:buChar char="●"/>
            </a:pPr>
            <a:r>
              <a:rPr lang="en-US"/>
              <a:t>It optically scans the fruit to determine its size and color</a:t>
            </a:r>
            <a:endParaRPr/>
          </a:p>
          <a:p>
            <a:pPr indent="-298450" lvl="0" marL="457200" rtl="0" algn="l">
              <a:lnSpc>
                <a:spcPct val="100000"/>
              </a:lnSpc>
              <a:spcBef>
                <a:spcPts val="0"/>
              </a:spcBef>
              <a:spcAft>
                <a:spcPts val="0"/>
              </a:spcAft>
              <a:buSzPts val="1100"/>
              <a:buChar char="●"/>
            </a:pPr>
            <a:r>
              <a:rPr lang="en-US"/>
              <a:t>Then puts it in a bin as specified by the machine configuration</a:t>
            </a:r>
            <a:endParaRPr/>
          </a:p>
          <a:p>
            <a:pPr indent="-298450" lvl="0" marL="457200" rtl="0" algn="l">
              <a:lnSpc>
                <a:spcPct val="100000"/>
              </a:lnSpc>
              <a:spcBef>
                <a:spcPts val="0"/>
              </a:spcBef>
              <a:spcAft>
                <a:spcPts val="0"/>
              </a:spcAft>
              <a:buSzPts val="1100"/>
              <a:buChar char="●"/>
            </a:pPr>
            <a:r>
              <a:rPr lang="en-US"/>
              <a:t>It’s particularly useful for cost-limited or near-end-user applications where you don’t want/can’t afford something huge and expensive.</a:t>
            </a:r>
            <a:endParaRPr/>
          </a:p>
        </p:txBody>
      </p:sp>
      <p:sp>
        <p:nvSpPr>
          <p:cNvPr id="54" name="Google Shape;54;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All configuration and system status is displayed via an Android application</a:t>
            </a:r>
            <a:endParaRPr/>
          </a:p>
          <a:p>
            <a:pPr indent="-298450" lvl="0" marL="457200" rtl="0" algn="l">
              <a:lnSpc>
                <a:spcPct val="100000"/>
              </a:lnSpc>
              <a:spcBef>
                <a:spcPts val="0"/>
              </a:spcBef>
              <a:spcAft>
                <a:spcPts val="0"/>
              </a:spcAft>
              <a:buSzPts val="1100"/>
              <a:buChar char="●"/>
            </a:pPr>
            <a:r>
              <a:rPr lang="en-US"/>
              <a:t>The sensors and Android app connect to a Raspberry Pi that pushes configuration to the robotic levers</a:t>
            </a:r>
            <a:endParaRPr/>
          </a:p>
          <a:p>
            <a:pPr indent="-298450" lvl="0" marL="457200" rtl="0" algn="l">
              <a:lnSpc>
                <a:spcPct val="100000"/>
              </a:lnSpc>
              <a:spcBef>
                <a:spcPts val="0"/>
              </a:spcBef>
              <a:spcAft>
                <a:spcPts val="0"/>
              </a:spcAft>
              <a:buSzPts val="1100"/>
              <a:buChar char="●"/>
            </a:pPr>
            <a:r>
              <a:rPr lang="en-US"/>
              <a:t>Wall power is standard U.S. 120V 60Hz mains power</a:t>
            </a:r>
            <a:endParaRPr/>
          </a:p>
        </p:txBody>
      </p:sp>
      <p:sp>
        <p:nvSpPr>
          <p:cNvPr id="60" name="Google Shape;60;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At this point in the semester, our </a:t>
            </a:r>
            <a:r>
              <a:rPr lang="en-US"/>
              <a:t>research and basic familiarization is complete and we’ve designed our subsystems</a:t>
            </a:r>
            <a:endParaRPr/>
          </a:p>
          <a:p>
            <a:pPr indent="-298450" lvl="0" marL="457200" rtl="0" algn="l">
              <a:lnSpc>
                <a:spcPct val="100000"/>
              </a:lnSpc>
              <a:spcBef>
                <a:spcPts val="0"/>
              </a:spcBef>
              <a:spcAft>
                <a:spcPts val="0"/>
              </a:spcAft>
              <a:buSzPts val="1100"/>
              <a:buChar char="●"/>
            </a:pPr>
            <a:r>
              <a:rPr lang="en-US"/>
              <a:t>This looks different for each subsystem, but in general, we have at least prototype physical versions of our subsystems</a:t>
            </a:r>
            <a:endParaRPr/>
          </a:p>
        </p:txBody>
      </p:sp>
      <p:sp>
        <p:nvSpPr>
          <p:cNvPr id="101" name="Google Shape;101;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6b4538bc54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16b4538bc54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Going forward, we’re finalizing the design of our subsystems and formally validating them</a:t>
            </a:r>
            <a:endParaRPr/>
          </a:p>
          <a:p>
            <a:pPr indent="-298450" lvl="0" marL="457200" rtl="0" algn="l">
              <a:lnSpc>
                <a:spcPct val="100000"/>
              </a:lnSpc>
              <a:spcBef>
                <a:spcPts val="0"/>
              </a:spcBef>
              <a:spcAft>
                <a:spcPts val="0"/>
              </a:spcAft>
              <a:buSzPts val="1100"/>
              <a:buChar char="●"/>
            </a:pPr>
            <a:r>
              <a:rPr lang="en-US"/>
              <a:t>You’ll </a:t>
            </a:r>
            <a:r>
              <a:rPr lang="en-US"/>
              <a:t>notice</a:t>
            </a:r>
            <a:r>
              <a:rPr lang="en-US"/>
              <a:t> some red where some of these tasks are a bit behind schedule, but we planned in some extra room at the end of the semester for these, so things are under control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Best to frame the technical accomplishments in my overall plan for the subsystem - this is an annotated version of my subsystem </a:t>
            </a:r>
            <a:r>
              <a:rPr lang="en-US"/>
              <a:t>block</a:t>
            </a:r>
            <a:r>
              <a:rPr lang="en-US"/>
              <a:t> diagram from the Project Update Presentation</a:t>
            </a:r>
            <a:endParaRPr/>
          </a:p>
          <a:p>
            <a:pPr indent="-298450" lvl="0" marL="457200" rtl="0" algn="l">
              <a:lnSpc>
                <a:spcPct val="100000"/>
              </a:lnSpc>
              <a:spcBef>
                <a:spcPts val="0"/>
              </a:spcBef>
              <a:spcAft>
                <a:spcPts val="0"/>
              </a:spcAft>
              <a:buSzPts val="1100"/>
              <a:buChar char="●"/>
            </a:pPr>
            <a:r>
              <a:rPr lang="en-US"/>
              <a:t>The majority of work this semester has been in basic familiarization with Kotlin and Android Studio, then using it to build a user interface</a:t>
            </a:r>
            <a:endParaRPr/>
          </a:p>
          <a:p>
            <a:pPr indent="-298450" lvl="0" marL="457200" rtl="0" algn="l">
              <a:lnSpc>
                <a:spcPct val="100000"/>
              </a:lnSpc>
              <a:spcBef>
                <a:spcPts val="0"/>
              </a:spcBef>
              <a:spcAft>
                <a:spcPts val="0"/>
              </a:spcAft>
              <a:buSzPts val="1100"/>
              <a:buChar char="●"/>
            </a:pPr>
            <a:r>
              <a:rPr lang="en-US"/>
              <a:t>As a whole, I’ve used official Google tutorials </a:t>
            </a:r>
            <a:r>
              <a:rPr lang="en-US"/>
              <a:t>to</a:t>
            </a:r>
            <a:r>
              <a:rPr lang="en-US"/>
              <a:t> understand the Kotlin language, the Android Studio IDE (which is like PyCharm from ENGR 102), and </a:t>
            </a:r>
            <a:r>
              <a:rPr lang="en-US"/>
              <a:t>the</a:t>
            </a:r>
            <a:r>
              <a:rPr lang="en-US"/>
              <a:t> Material Design language that Google encourages for use in Android apps</a:t>
            </a:r>
            <a:endParaRPr/>
          </a:p>
          <a:p>
            <a:pPr indent="-298450" lvl="0" marL="457200" rtl="0" algn="l">
              <a:lnSpc>
                <a:spcPct val="100000"/>
              </a:lnSpc>
              <a:spcBef>
                <a:spcPts val="0"/>
              </a:spcBef>
              <a:spcAft>
                <a:spcPts val="0"/>
              </a:spcAft>
              <a:buSzPts val="1100"/>
              <a:buChar char="●"/>
            </a:pPr>
            <a:r>
              <a:rPr lang="en-US"/>
              <a:t>Part of that was </a:t>
            </a:r>
            <a:r>
              <a:rPr lang="en-US"/>
              <a:t>learning</a:t>
            </a:r>
            <a:r>
              <a:rPr lang="en-US"/>
              <a:t> the “philosophy” of the Jetpack Compose toolkit that Google uses to make things more straightforward</a:t>
            </a:r>
            <a:endParaRPr/>
          </a:p>
          <a:p>
            <a:pPr indent="-298450" lvl="0" marL="457200" rtl="0" algn="l">
              <a:lnSpc>
                <a:spcPct val="100000"/>
              </a:lnSpc>
              <a:spcBef>
                <a:spcPts val="0"/>
              </a:spcBef>
              <a:spcAft>
                <a:spcPts val="0"/>
              </a:spcAft>
              <a:buSzPts val="1100"/>
              <a:buChar char="●"/>
            </a:pPr>
            <a:r>
              <a:rPr lang="en-US"/>
              <a:t>Basically has units called “composables” that correspond to UI elements like buttons - and ways to arrange them and rows in columns</a:t>
            </a:r>
            <a:endParaRPr/>
          </a:p>
          <a:p>
            <a:pPr indent="-298450" lvl="0" marL="457200" rtl="0" algn="l">
              <a:lnSpc>
                <a:spcPct val="100000"/>
              </a:lnSpc>
              <a:spcBef>
                <a:spcPts val="0"/>
              </a:spcBef>
              <a:spcAft>
                <a:spcPts val="0"/>
              </a:spcAft>
              <a:buSzPts val="1100"/>
              <a:buChar char="●"/>
            </a:pPr>
            <a:r>
              <a:rPr lang="en-US"/>
              <a:t>The point of mentioning all of this is that </a:t>
            </a:r>
            <a:r>
              <a:rPr lang="en-US"/>
              <a:t>learning</a:t>
            </a:r>
            <a:r>
              <a:rPr lang="en-US"/>
              <a:t> these </a:t>
            </a:r>
            <a:r>
              <a:rPr lang="en-US"/>
              <a:t>things</a:t>
            </a:r>
            <a:r>
              <a:rPr lang="en-US"/>
              <a:t> took a while, but once I had a decent handle on them, I was able to develop the app very quickly</a:t>
            </a:r>
            <a:endParaRPr/>
          </a:p>
          <a:p>
            <a:pPr indent="-298450" lvl="0" marL="457200" rtl="0" algn="l">
              <a:lnSpc>
                <a:spcPct val="100000"/>
              </a:lnSpc>
              <a:spcBef>
                <a:spcPts val="0"/>
              </a:spcBef>
              <a:spcAft>
                <a:spcPts val="0"/>
              </a:spcAft>
              <a:buSzPts val="1100"/>
              <a:buChar char="●"/>
            </a:pPr>
            <a:r>
              <a:rPr lang="en-US"/>
              <a:t>Slightly more advanced topics: navigation between screens and Bluetooth</a:t>
            </a:r>
            <a:endParaRPr/>
          </a:p>
          <a:p>
            <a:pPr indent="-298450" lvl="0" marL="457200" rtl="0" algn="l">
              <a:lnSpc>
                <a:spcPct val="100000"/>
              </a:lnSpc>
              <a:spcBef>
                <a:spcPts val="0"/>
              </a:spcBef>
              <a:spcAft>
                <a:spcPts val="0"/>
              </a:spcAft>
              <a:buSzPts val="1100"/>
              <a:buChar char="●"/>
            </a:pPr>
            <a:r>
              <a:rPr lang="en-US"/>
              <a:t>Currently, I can move between screens by pressing buttons. Forming a Bluetooth connection will come later…</a:t>
            </a:r>
            <a:endParaRPr/>
          </a:p>
        </p:txBody>
      </p:sp>
      <p:sp>
        <p:nvSpPr>
          <p:cNvPr id="113" name="Google Shape;11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8c4d3a4003_4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All screens have been implemented - these are a </a:t>
            </a:r>
            <a:r>
              <a:rPr lang="en-US"/>
              <a:t>selection</a:t>
            </a:r>
            <a:r>
              <a:rPr lang="en-US"/>
              <a:t> that show the key features that have been implemented</a:t>
            </a:r>
            <a:endParaRPr/>
          </a:p>
          <a:p>
            <a:pPr indent="-298450" lvl="0" marL="457200" rtl="0" algn="l">
              <a:lnSpc>
                <a:spcPct val="100000"/>
              </a:lnSpc>
              <a:spcBef>
                <a:spcPts val="0"/>
              </a:spcBef>
              <a:spcAft>
                <a:spcPts val="0"/>
              </a:spcAft>
              <a:buSzPts val="1100"/>
              <a:buChar char="●"/>
            </a:pPr>
            <a:r>
              <a:rPr lang="en-US"/>
              <a:t>Right pics are from my personal Android tablet, a Samsung Galaxy Tab S6 Lite running Android 12.0</a:t>
            </a:r>
            <a:endParaRPr/>
          </a:p>
          <a:p>
            <a:pPr indent="-298450" lvl="0" marL="457200" rtl="0" algn="l">
              <a:lnSpc>
                <a:spcPct val="100000"/>
              </a:lnSpc>
              <a:spcBef>
                <a:spcPts val="0"/>
              </a:spcBef>
              <a:spcAft>
                <a:spcPts val="0"/>
              </a:spcAft>
              <a:buSzPts val="1100"/>
              <a:buChar char="●"/>
            </a:pPr>
            <a:r>
              <a:rPr lang="en-US"/>
              <a:t>I don’t have an Android phone, so left pics are from a Google Pixel 5 running Android 12.0 as emulated in Android Studio</a:t>
            </a:r>
            <a:endParaRPr/>
          </a:p>
          <a:p>
            <a:pPr indent="-298450" lvl="0" marL="457200" rtl="0" algn="l">
              <a:lnSpc>
                <a:spcPct val="100000"/>
              </a:lnSpc>
              <a:spcBef>
                <a:spcPts val="0"/>
              </a:spcBef>
              <a:spcAft>
                <a:spcPts val="0"/>
              </a:spcAft>
              <a:buSzPts val="1100"/>
              <a:buChar char="●"/>
            </a:pPr>
            <a:r>
              <a:rPr lang="en-US"/>
              <a:t>On the far left, you’ll notice </a:t>
            </a:r>
            <a:r>
              <a:rPr lang="en-US"/>
              <a:t>the functional radio buttons and “Cancel” and “Send Configuration to System” buttons</a:t>
            </a:r>
            <a:endParaRPr/>
          </a:p>
          <a:p>
            <a:pPr indent="-298450" lvl="0" marL="457200" rtl="0" algn="l">
              <a:lnSpc>
                <a:spcPct val="100000"/>
              </a:lnSpc>
              <a:spcBef>
                <a:spcPts val="0"/>
              </a:spcBef>
              <a:spcAft>
                <a:spcPts val="0"/>
              </a:spcAft>
              <a:buSzPts val="1100"/>
              <a:buChar char="●"/>
            </a:pPr>
            <a:r>
              <a:rPr lang="en-US"/>
              <a:t>The Send Configuration button is a placeholder, but everything else on screen is functional</a:t>
            </a:r>
            <a:endParaRPr/>
          </a:p>
          <a:p>
            <a:pPr indent="-298450" lvl="0" marL="457200" rtl="0" algn="l">
              <a:lnSpc>
                <a:spcPct val="100000"/>
              </a:lnSpc>
              <a:spcBef>
                <a:spcPts val="0"/>
              </a:spcBef>
              <a:spcAft>
                <a:spcPts val="0"/>
              </a:spcAft>
              <a:buSzPts val="1100"/>
              <a:buChar char="●"/>
            </a:pPr>
            <a:r>
              <a:rPr lang="en-US"/>
              <a:t>On the Size screen, you can put in custom values using the keyboard</a:t>
            </a:r>
            <a:endParaRPr/>
          </a:p>
          <a:p>
            <a:pPr indent="-298450" lvl="0" marL="457200" rtl="0" algn="l">
              <a:lnSpc>
                <a:spcPct val="100000"/>
              </a:lnSpc>
              <a:spcBef>
                <a:spcPts val="0"/>
              </a:spcBef>
              <a:spcAft>
                <a:spcPts val="0"/>
              </a:spcAft>
              <a:buSzPts val="1100"/>
              <a:buChar char="●"/>
            </a:pPr>
            <a:r>
              <a:rPr lang="en-US"/>
              <a:t>On the right side, you’ll see the initial screen. Note there’s no back arrow in the top bar because this is the initial screen. The app only displays the back arrow when you can actually go back</a:t>
            </a:r>
            <a:endParaRPr/>
          </a:p>
          <a:p>
            <a:pPr indent="-298450" lvl="0" marL="457200" rtl="0" algn="l">
              <a:lnSpc>
                <a:spcPct val="100000"/>
              </a:lnSpc>
              <a:spcBef>
                <a:spcPts val="0"/>
              </a:spcBef>
              <a:spcAft>
                <a:spcPts val="0"/>
              </a:spcAft>
              <a:buSzPts val="1100"/>
              <a:buChar char="●"/>
            </a:pPr>
            <a:r>
              <a:rPr lang="en-US"/>
              <a:t>Bottom left is the same Sort by Size screen - notice how the layout works equally well on the narrow phone and wide horizontal tablet displays</a:t>
            </a:r>
            <a:endParaRPr/>
          </a:p>
          <a:p>
            <a:pPr indent="-298450" lvl="0" marL="457200" rtl="0" algn="l">
              <a:lnSpc>
                <a:spcPct val="100000"/>
              </a:lnSpc>
              <a:spcBef>
                <a:spcPts val="0"/>
              </a:spcBef>
              <a:spcAft>
                <a:spcPts val="0"/>
              </a:spcAft>
              <a:buSzPts val="1100"/>
              <a:buChar char="●"/>
            </a:pPr>
            <a:r>
              <a:rPr lang="en-US"/>
              <a:t>If you’ve used an Android device for a while, you’ll notice the Material Design traits in the top bar and in the colors</a:t>
            </a:r>
            <a:endParaRPr/>
          </a:p>
          <a:p>
            <a:pPr indent="-298450" lvl="0" marL="457200" rtl="0" algn="l">
              <a:lnSpc>
                <a:spcPct val="100000"/>
              </a:lnSpc>
              <a:spcBef>
                <a:spcPts val="0"/>
              </a:spcBef>
              <a:spcAft>
                <a:spcPts val="0"/>
              </a:spcAft>
              <a:buSzPts val="1100"/>
              <a:buChar char="●"/>
            </a:pPr>
            <a:r>
              <a:rPr lang="en-US"/>
              <a:t>Will continue theming later</a:t>
            </a:r>
            <a:endParaRPr/>
          </a:p>
        </p:txBody>
      </p:sp>
      <p:sp>
        <p:nvSpPr>
          <p:cNvPr id="124" name="Google Shape;124;g18c4d3a4003_4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8c4d3a4003_4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These requirements come from the Android Subsystem FSR</a:t>
            </a:r>
            <a:endParaRPr/>
          </a:p>
          <a:p>
            <a:pPr indent="-298450" lvl="0" marL="457200" rtl="0" algn="l">
              <a:lnSpc>
                <a:spcPct val="100000"/>
              </a:lnSpc>
              <a:spcBef>
                <a:spcPts val="0"/>
              </a:spcBef>
              <a:spcAft>
                <a:spcPts val="0"/>
              </a:spcAft>
              <a:buSzPts val="1100"/>
              <a:buChar char="●"/>
            </a:pPr>
            <a:r>
              <a:rPr lang="en-US"/>
              <a:t>Android Version Compatibility: was able </a:t>
            </a:r>
            <a:r>
              <a:rPr lang="en-US"/>
              <a:t>to</a:t>
            </a:r>
            <a:r>
              <a:rPr lang="en-US"/>
              <a:t> make it with a target API of 32 (Android 12.0) and minimum API of 28 (Android 9.0)</a:t>
            </a:r>
            <a:endParaRPr/>
          </a:p>
          <a:p>
            <a:pPr indent="-298450" lvl="0" marL="457200" rtl="0" algn="l">
              <a:lnSpc>
                <a:spcPct val="100000"/>
              </a:lnSpc>
              <a:spcBef>
                <a:spcPts val="0"/>
              </a:spcBef>
              <a:spcAft>
                <a:spcPts val="0"/>
              </a:spcAft>
              <a:buSzPts val="1100"/>
              <a:buChar char="●"/>
            </a:pPr>
            <a:r>
              <a:rPr lang="en-US"/>
              <a:t>Note the screenshot from Android Studio on the bottom left: this allows </a:t>
            </a:r>
            <a:r>
              <a:rPr lang="en-US"/>
              <a:t>the</a:t>
            </a:r>
            <a:r>
              <a:rPr lang="en-US"/>
              <a:t> application to run on ~77.3% of all Android devices</a:t>
            </a:r>
            <a:endParaRPr/>
          </a:p>
          <a:p>
            <a:pPr indent="-298450" lvl="0" marL="457200" rtl="0" algn="l">
              <a:lnSpc>
                <a:spcPct val="100000"/>
              </a:lnSpc>
              <a:spcBef>
                <a:spcPts val="0"/>
              </a:spcBef>
              <a:spcAft>
                <a:spcPts val="0"/>
              </a:spcAft>
              <a:buSzPts val="1100"/>
              <a:buChar char="●"/>
            </a:pPr>
            <a:r>
              <a:rPr lang="en-US"/>
              <a:t>Strikes a good balance between modern features and older device compatibility</a:t>
            </a:r>
            <a:endParaRPr/>
          </a:p>
          <a:p>
            <a:pPr indent="-298450" lvl="0" marL="457200" rtl="0" algn="l">
              <a:lnSpc>
                <a:spcPct val="100000"/>
              </a:lnSpc>
              <a:spcBef>
                <a:spcPts val="0"/>
              </a:spcBef>
              <a:spcAft>
                <a:spcPts val="0"/>
              </a:spcAft>
              <a:buSzPts val="1100"/>
              <a:buChar char="●"/>
            </a:pPr>
            <a:r>
              <a:rPr lang="en-US"/>
              <a:t>Form Factor Compatibility: as seen on previous slides, the app adapts itself to fit on both smartphones and tablets</a:t>
            </a:r>
            <a:endParaRPr/>
          </a:p>
          <a:p>
            <a:pPr indent="-298450" lvl="0" marL="457200" rtl="0" algn="l">
              <a:lnSpc>
                <a:spcPct val="100000"/>
              </a:lnSpc>
              <a:spcBef>
                <a:spcPts val="0"/>
              </a:spcBef>
              <a:spcAft>
                <a:spcPts val="0"/>
              </a:spcAft>
              <a:buSzPts val="1100"/>
              <a:buChar char="●"/>
            </a:pPr>
            <a:r>
              <a:rPr lang="en-US"/>
              <a:t>Programming Language and Environment: uses Google-endorsed Kotlin/Jetpack Compose in Android Studio</a:t>
            </a:r>
            <a:endParaRPr/>
          </a:p>
          <a:p>
            <a:pPr indent="-298450" lvl="0" marL="457200" rtl="0" algn="l">
              <a:lnSpc>
                <a:spcPct val="100000"/>
              </a:lnSpc>
              <a:spcBef>
                <a:spcPts val="0"/>
              </a:spcBef>
              <a:spcAft>
                <a:spcPts val="0"/>
              </a:spcAft>
              <a:buSzPts val="1100"/>
              <a:buChar char="●"/>
            </a:pPr>
            <a:r>
              <a:rPr lang="en-US"/>
              <a:t>Physical Size: The app comes in at 16.98 MB so far, which is below </a:t>
            </a:r>
            <a:r>
              <a:rPr lang="en-US"/>
              <a:t>the</a:t>
            </a:r>
            <a:r>
              <a:rPr lang="en-US"/>
              <a:t> target of 30 MB with plenty of room to grow as features are added</a:t>
            </a:r>
            <a:endParaRPr/>
          </a:p>
          <a:p>
            <a:pPr indent="-298450" lvl="0" marL="457200" rtl="0" algn="l">
              <a:lnSpc>
                <a:spcPct val="100000"/>
              </a:lnSpc>
              <a:spcBef>
                <a:spcPts val="0"/>
              </a:spcBef>
              <a:spcAft>
                <a:spcPts val="0"/>
              </a:spcAft>
              <a:buSzPts val="1100"/>
              <a:buChar char="●"/>
            </a:pPr>
            <a:r>
              <a:rPr lang="en-US"/>
              <a:t>This target makes it half the size of most popular Android apps</a:t>
            </a:r>
            <a:endParaRPr/>
          </a:p>
        </p:txBody>
      </p:sp>
      <p:sp>
        <p:nvSpPr>
          <p:cNvPr id="133" name="Google Shape;133;g18c4d3a4003_4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8c4d3a4003_4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This shows the validation plan for </a:t>
            </a:r>
            <a:r>
              <a:rPr lang="en-US"/>
              <a:t>the</a:t>
            </a:r>
            <a:r>
              <a:rPr lang="en-US"/>
              <a:t> rest of the semester and going into 404.</a:t>
            </a:r>
            <a:endParaRPr/>
          </a:p>
          <a:p>
            <a:pPr indent="-298450" lvl="0" marL="457200" rtl="0" algn="l">
              <a:lnSpc>
                <a:spcPct val="100000"/>
              </a:lnSpc>
              <a:spcBef>
                <a:spcPts val="0"/>
              </a:spcBef>
              <a:spcAft>
                <a:spcPts val="0"/>
              </a:spcAft>
              <a:buSzPts val="1100"/>
              <a:buChar char="●"/>
            </a:pPr>
            <a:r>
              <a:rPr lang="en-US"/>
              <a:t>All execution tasks have already been completed for </a:t>
            </a:r>
            <a:r>
              <a:rPr lang="en-US"/>
              <a:t>the</a:t>
            </a:r>
            <a:r>
              <a:rPr lang="en-US"/>
              <a:t> Android app subsystem except for basic Bluetooth functionality</a:t>
            </a:r>
            <a:endParaRPr/>
          </a:p>
          <a:p>
            <a:pPr indent="-298450" lvl="0" marL="457200" rtl="0" algn="l">
              <a:lnSpc>
                <a:spcPct val="100000"/>
              </a:lnSpc>
              <a:spcBef>
                <a:spcPts val="0"/>
              </a:spcBef>
              <a:spcAft>
                <a:spcPts val="0"/>
              </a:spcAft>
              <a:buSzPts val="1100"/>
              <a:buChar char="●"/>
            </a:pPr>
            <a:r>
              <a:rPr lang="en-US"/>
              <a:t>In between now, the existing </a:t>
            </a:r>
            <a:r>
              <a:rPr lang="en-US"/>
              <a:t>application</a:t>
            </a:r>
            <a:r>
              <a:rPr lang="en-US"/>
              <a:t> will be validated using the testing mechanism in Android Studio</a:t>
            </a:r>
            <a:endParaRPr/>
          </a:p>
        </p:txBody>
      </p:sp>
      <p:sp>
        <p:nvSpPr>
          <p:cNvPr id="141" name="Google Shape;141;g18c4d3a4003_4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9"/>
          <p:cNvSpPr txBox="1"/>
          <p:nvPr>
            <p:ph type="ctrTitle"/>
          </p:nvPr>
        </p:nvSpPr>
        <p:spPr>
          <a:xfrm>
            <a:off x="3969582" y="2130425"/>
            <a:ext cx="4488617" cy="14700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Clr>
                <a:schemeClr val="lt1"/>
              </a:buClr>
              <a:buSzPts val="3600"/>
              <a:buFont typeface="Arial"/>
              <a:buNone/>
              <a:defRPr b="1"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9"/>
          <p:cNvSpPr txBox="1"/>
          <p:nvPr>
            <p:ph idx="1" type="subTitle"/>
          </p:nvPr>
        </p:nvSpPr>
        <p:spPr>
          <a:xfrm>
            <a:off x="3124200" y="3886200"/>
            <a:ext cx="5333999" cy="1752600"/>
          </a:xfrm>
          <a:prstGeom prst="rect">
            <a:avLst/>
          </a:prstGeom>
          <a:noFill/>
          <a:ln>
            <a:noFill/>
          </a:ln>
        </p:spPr>
        <p:txBody>
          <a:bodyPr anchorCtr="0" anchor="t" bIns="45700" lIns="91425" spcFirstLastPara="1" rIns="91425" wrap="square" tIns="45700">
            <a:normAutofit/>
          </a:bodyPr>
          <a:lstStyle>
            <a:lvl1pPr lvl="0" algn="r">
              <a:lnSpc>
                <a:spcPct val="100000"/>
              </a:lnSpc>
              <a:spcBef>
                <a:spcPts val="560"/>
              </a:spcBef>
              <a:spcAft>
                <a:spcPts val="0"/>
              </a:spcAft>
              <a:buClr>
                <a:srgbClr val="FFFFFF"/>
              </a:buClr>
              <a:buSzPts val="2800"/>
              <a:buNone/>
              <a:defRPr sz="2800">
                <a:solidFill>
                  <a:srgbClr val="FFFFFF"/>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4" name="Google Shape;14;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10"/>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0"/>
          <p:cNvSpPr txBox="1"/>
          <p:nvPr>
            <p:ph idx="1" type="body"/>
          </p:nvPr>
        </p:nvSpPr>
        <p:spPr>
          <a:xfrm>
            <a:off x="457200" y="2049270"/>
            <a:ext cx="8229600" cy="407689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 name="Google Shape;20;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3" name="Google Shape;23;p10"/>
          <p:cNvPicPr preferRelativeResize="0"/>
          <p:nvPr/>
        </p:nvPicPr>
        <p:blipFill rotWithShape="1">
          <a:blip r:embed="rId3">
            <a:alphaModFix/>
          </a:blip>
          <a:srcRect b="0" l="0" r="0" t="0"/>
          <a:stretch/>
        </p:blipFill>
        <p:spPr>
          <a:xfrm>
            <a:off x="450851" y="234146"/>
            <a:ext cx="2443865" cy="4126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4" name="Shape 24"/>
        <p:cNvGrpSpPr/>
        <p:nvPr/>
      </p:nvGrpSpPr>
      <p:grpSpPr>
        <a:xfrm>
          <a:off x="0" y="0"/>
          <a:ext cx="0" cy="0"/>
          <a:chOff x="0" y="0"/>
          <a:chExt cx="0" cy="0"/>
        </a:xfrm>
      </p:grpSpPr>
      <p:sp>
        <p:nvSpPr>
          <p:cNvPr id="25" name="Google Shape;25;p11"/>
          <p:cNvSpPr txBox="1"/>
          <p:nvPr>
            <p:ph idx="1" type="body"/>
          </p:nvPr>
        </p:nvSpPr>
        <p:spPr>
          <a:xfrm>
            <a:off x="457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6" name="Google Shape;26;p11"/>
          <p:cNvSpPr txBox="1"/>
          <p:nvPr>
            <p:ph idx="2" type="body"/>
          </p:nvPr>
        </p:nvSpPr>
        <p:spPr>
          <a:xfrm>
            <a:off x="4648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7" name="Google Shape;27;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11"/>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 name="Shape 31"/>
        <p:cNvGrpSpPr/>
        <p:nvPr/>
      </p:nvGrpSpPr>
      <p:grpSpPr>
        <a:xfrm>
          <a:off x="0" y="0"/>
          <a:ext cx="0" cy="0"/>
          <a:chOff x="0" y="0"/>
          <a:chExt cx="0" cy="0"/>
        </a:xfrm>
      </p:grpSpPr>
      <p:sp>
        <p:nvSpPr>
          <p:cNvPr id="32" name="Google Shape;32;p13"/>
          <p:cNvSpPr txBox="1"/>
          <p:nvPr>
            <p:ph type="title"/>
          </p:nvPr>
        </p:nvSpPr>
        <p:spPr>
          <a:xfrm>
            <a:off x="457200" y="1066968"/>
            <a:ext cx="3008313" cy="7368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3"/>
          <p:cNvSpPr txBox="1"/>
          <p:nvPr>
            <p:ph idx="1" type="body"/>
          </p:nvPr>
        </p:nvSpPr>
        <p:spPr>
          <a:xfrm>
            <a:off x="3575050" y="1073720"/>
            <a:ext cx="5111750" cy="505244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b="1" sz="28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34" name="Google Shape;34;p13"/>
          <p:cNvSpPr txBox="1"/>
          <p:nvPr>
            <p:ph idx="2" type="body"/>
          </p:nvPr>
        </p:nvSpPr>
        <p:spPr>
          <a:xfrm>
            <a:off x="457200" y="1803850"/>
            <a:ext cx="3008313" cy="43223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35" name="Google Shape;35;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8" name="Shape 38"/>
        <p:cNvGrpSpPr/>
        <p:nvPr/>
      </p:nvGrpSpPr>
      <p:grpSpPr>
        <a:xfrm>
          <a:off x="0" y="0"/>
          <a:ext cx="0" cy="0"/>
          <a:chOff x="0" y="0"/>
          <a:chExt cx="0" cy="0"/>
        </a:xfrm>
      </p:grpSpPr>
      <p:sp>
        <p:nvSpPr>
          <p:cNvPr id="39" name="Google Shape;39;p14"/>
          <p:cNvSpPr txBox="1"/>
          <p:nvPr>
            <p:ph type="title"/>
          </p:nvPr>
        </p:nvSpPr>
        <p:spPr>
          <a:xfrm>
            <a:off x="457200" y="1196430"/>
            <a:ext cx="2573672"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1800"/>
              <a:buFont typeface="Arial"/>
              <a:buNone/>
              <a:defRPr b="1"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4"/>
          <p:cNvSpPr/>
          <p:nvPr>
            <p:ph idx="2" type="pic"/>
          </p:nvPr>
        </p:nvSpPr>
        <p:spPr>
          <a:xfrm>
            <a:off x="3200400" y="1196430"/>
            <a:ext cx="5486400" cy="4850287"/>
          </a:xfrm>
          <a:prstGeom prst="rect">
            <a:avLst/>
          </a:prstGeom>
          <a:noFill/>
          <a:ln>
            <a:noFill/>
          </a:ln>
        </p:spPr>
      </p:sp>
      <p:sp>
        <p:nvSpPr>
          <p:cNvPr id="41" name="Google Shape;41;p14"/>
          <p:cNvSpPr txBox="1"/>
          <p:nvPr>
            <p:ph idx="1" type="body"/>
          </p:nvPr>
        </p:nvSpPr>
        <p:spPr>
          <a:xfrm>
            <a:off x="457200" y="1768043"/>
            <a:ext cx="2573672" cy="427867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2" name="Google Shape;42;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8.jpg"/><Relationship Id="rId6" Type="http://schemas.openxmlformats.org/officeDocument/2006/relationships/image" Target="../media/image2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1"/>
          <p:cNvSpPr txBox="1"/>
          <p:nvPr>
            <p:ph type="ctrTitle"/>
          </p:nvPr>
        </p:nvSpPr>
        <p:spPr>
          <a:xfrm>
            <a:off x="1619250" y="4244975"/>
            <a:ext cx="7302500" cy="1603375"/>
          </a:xfrm>
          <a:prstGeom prst="rect">
            <a:avLst/>
          </a:prstGeom>
          <a:noFill/>
          <a:ln>
            <a:noFill/>
          </a:ln>
        </p:spPr>
        <p:txBody>
          <a:bodyPr anchorCtr="0" anchor="ctr" bIns="45700" lIns="91425" spcFirstLastPara="1" rIns="91425" wrap="square" tIns="45700">
            <a:normAutofit fontScale="90000"/>
          </a:bodyPr>
          <a:lstStyle/>
          <a:p>
            <a:pPr indent="0" lvl="0" marL="0" rtl="0" algn="r">
              <a:lnSpc>
                <a:spcPct val="100000"/>
              </a:lnSpc>
              <a:spcBef>
                <a:spcPts val="0"/>
              </a:spcBef>
              <a:spcAft>
                <a:spcPts val="0"/>
              </a:spcAft>
              <a:buClr>
                <a:schemeClr val="lt1"/>
              </a:buClr>
              <a:buSzPct val="100000"/>
              <a:buFont typeface="Arial"/>
              <a:buNone/>
            </a:pPr>
            <a:r>
              <a:rPr lang="en-US"/>
              <a:t>Robotic Sorting System</a:t>
            </a:r>
            <a:br>
              <a:rPr lang="en-US"/>
            </a:br>
            <a:r>
              <a:rPr lang="en-US"/>
              <a:t>ECEN 403 Final Presentation</a:t>
            </a:r>
            <a:br>
              <a:rPr lang="en-US"/>
            </a:br>
            <a:r>
              <a:rPr b="0" lang="en-US"/>
              <a:t>Pace Dominy, Joseph Miller, Lam Tran</a:t>
            </a:r>
            <a:endParaRPr/>
          </a:p>
        </p:txBody>
      </p:sp>
      <p:pic>
        <p:nvPicPr>
          <p:cNvPr descr="DLCOE_logo_HWHT.png" id="50" name="Google Shape;50;p1"/>
          <p:cNvPicPr preferRelativeResize="0"/>
          <p:nvPr/>
        </p:nvPicPr>
        <p:blipFill rotWithShape="1">
          <a:blip r:embed="rId3">
            <a:alphaModFix/>
          </a:blip>
          <a:srcRect b="0" l="0" r="0" t="0"/>
          <a:stretch/>
        </p:blipFill>
        <p:spPr>
          <a:xfrm>
            <a:off x="5344000" y="1105318"/>
            <a:ext cx="3114199" cy="525774"/>
          </a:xfrm>
          <a:prstGeom prst="rect">
            <a:avLst/>
          </a:prstGeom>
          <a:noFill/>
          <a:ln>
            <a:noFill/>
          </a:ln>
        </p:spPr>
      </p:pic>
      <p:pic>
        <p:nvPicPr>
          <p:cNvPr descr="A picture containing food, fruit, indoor, arranged&#10;&#10;Description automatically generated" id="51" name="Google Shape;51;p1"/>
          <p:cNvPicPr preferRelativeResize="0"/>
          <p:nvPr/>
        </p:nvPicPr>
        <p:blipFill rotWithShape="1">
          <a:blip r:embed="rId4">
            <a:alphaModFix/>
          </a:blip>
          <a:srcRect b="0" l="0" r="33165" t="0"/>
          <a:stretch/>
        </p:blipFill>
        <p:spPr>
          <a:xfrm>
            <a:off x="0" y="0"/>
            <a:ext cx="6111425" cy="5227320"/>
          </a:xfrm>
          <a:prstGeom prst="diagStripe">
            <a:avLst>
              <a:gd fmla="val 50000" name="adj"/>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18c4d3a4003_4_59"/>
          <p:cNvSpPr txBox="1"/>
          <p:nvPr>
            <p:ph type="title"/>
          </p:nvPr>
        </p:nvSpPr>
        <p:spPr>
          <a:xfrm>
            <a:off x="457200" y="1068275"/>
            <a:ext cx="8226000" cy="6828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11627"/>
              <a:buFont typeface="Arial"/>
              <a:buNone/>
            </a:pPr>
            <a:r>
              <a:rPr lang="en-US" sz="2580"/>
              <a:t>Android Application - Joseph</a:t>
            </a:r>
            <a:endParaRPr sz="2580"/>
          </a:p>
          <a:p>
            <a:pPr indent="0" lvl="0" marL="0" rtl="0" algn="ctr">
              <a:lnSpc>
                <a:spcPct val="100000"/>
              </a:lnSpc>
              <a:spcBef>
                <a:spcPts val="0"/>
              </a:spcBef>
              <a:spcAft>
                <a:spcPts val="0"/>
              </a:spcAft>
              <a:buClr>
                <a:schemeClr val="dk1"/>
              </a:buClr>
              <a:buSzPct val="182277"/>
              <a:buFont typeface="Arial"/>
              <a:buNone/>
            </a:pPr>
            <a:r>
              <a:rPr b="0" i="1" lang="en-US" sz="1580"/>
              <a:t>Remaining Tasks for ECEN 403 and 404</a:t>
            </a:r>
            <a:endParaRPr b="0" i="1" sz="1580"/>
          </a:p>
        </p:txBody>
      </p:sp>
      <p:sp>
        <p:nvSpPr>
          <p:cNvPr id="151" name="Google Shape;151;g18c4d3a4003_4_59"/>
          <p:cNvSpPr txBox="1"/>
          <p:nvPr/>
        </p:nvSpPr>
        <p:spPr>
          <a:xfrm>
            <a:off x="348594" y="1751067"/>
            <a:ext cx="84468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600"/>
              <a:t>Approximate hours of work since Project Update Presentation: 38</a:t>
            </a:r>
            <a:endParaRPr i="1" sz="1600"/>
          </a:p>
          <a:p>
            <a:pPr indent="0" lvl="0" marL="0" rtl="0" algn="l">
              <a:spcBef>
                <a:spcPts val="0"/>
              </a:spcBef>
              <a:spcAft>
                <a:spcPts val="0"/>
              </a:spcAft>
              <a:buNone/>
            </a:pPr>
            <a:r>
              <a:t/>
            </a:r>
            <a:endParaRPr i="1" sz="1600"/>
          </a:p>
          <a:p>
            <a:pPr indent="0" lvl="0" marL="0" rtl="0" algn="l">
              <a:spcBef>
                <a:spcPts val="0"/>
              </a:spcBef>
              <a:spcAft>
                <a:spcPts val="0"/>
              </a:spcAft>
              <a:buNone/>
            </a:pPr>
            <a:r>
              <a:rPr b="1" lang="en-US" sz="1600"/>
              <a:t>Tasks to be completed for Subsystem Demonstrations, November 28</a:t>
            </a:r>
            <a:r>
              <a:rPr b="1" baseline="30000" lang="en-US" sz="1600"/>
              <a:t>th</a:t>
            </a:r>
            <a:endParaRPr b="1" sz="1600"/>
          </a:p>
          <a:p>
            <a:pPr indent="-330200" lvl="0" marL="457200" rtl="0" algn="l">
              <a:spcBef>
                <a:spcPts val="0"/>
              </a:spcBef>
              <a:spcAft>
                <a:spcPts val="0"/>
              </a:spcAft>
              <a:buSzPts val="1600"/>
              <a:buChar char="●"/>
            </a:pPr>
            <a:r>
              <a:rPr lang="en-US" sz="1600"/>
              <a:t>Implementation of basic Bluetooth functionality</a:t>
            </a:r>
            <a:endParaRPr sz="1600"/>
          </a:p>
          <a:p>
            <a:pPr indent="-330200" lvl="0" marL="457200" rtl="0" algn="l">
              <a:spcBef>
                <a:spcPts val="0"/>
              </a:spcBef>
              <a:spcAft>
                <a:spcPts val="0"/>
              </a:spcAft>
              <a:buSzPts val="1600"/>
              <a:buChar char="●"/>
            </a:pPr>
            <a:r>
              <a:rPr lang="en-US" sz="1600"/>
              <a:t>Automatic test-based validation of the following:</a:t>
            </a:r>
            <a:endParaRPr sz="1600"/>
          </a:p>
          <a:p>
            <a:pPr indent="-330200" lvl="1" marL="914400" rtl="0" algn="l">
              <a:spcBef>
                <a:spcPts val="0"/>
              </a:spcBef>
              <a:spcAft>
                <a:spcPts val="0"/>
              </a:spcAft>
              <a:buSzPts val="1600"/>
              <a:buChar char="○"/>
            </a:pPr>
            <a:r>
              <a:rPr lang="en-US" sz="1600"/>
              <a:t>Intended user experience</a:t>
            </a:r>
            <a:endParaRPr sz="1600"/>
          </a:p>
          <a:p>
            <a:pPr indent="-330200" lvl="1" marL="914400" rtl="0" algn="l">
              <a:spcBef>
                <a:spcPts val="0"/>
              </a:spcBef>
              <a:spcAft>
                <a:spcPts val="0"/>
              </a:spcAft>
              <a:buSzPts val="1600"/>
              <a:buChar char="○"/>
            </a:pPr>
            <a:r>
              <a:rPr lang="en-US" sz="1600"/>
              <a:t>Bluetooth connection basics</a:t>
            </a:r>
            <a:endParaRPr sz="1600"/>
          </a:p>
          <a:p>
            <a:pPr indent="0" lvl="0" marL="0" rtl="0" algn="l">
              <a:spcBef>
                <a:spcPts val="0"/>
              </a:spcBef>
              <a:spcAft>
                <a:spcPts val="0"/>
              </a:spcAft>
              <a:buNone/>
            </a:pPr>
            <a:r>
              <a:rPr b="1" lang="en-US" sz="1600"/>
              <a:t>Tasks to be completed by the end of the Fall 2022 semester</a:t>
            </a:r>
            <a:endParaRPr b="1" sz="1600"/>
          </a:p>
          <a:p>
            <a:pPr indent="-330200" lvl="0" marL="457200" rtl="0" algn="l">
              <a:spcBef>
                <a:spcPts val="0"/>
              </a:spcBef>
              <a:spcAft>
                <a:spcPts val="0"/>
              </a:spcAft>
              <a:buSzPts val="1600"/>
              <a:buChar char="●"/>
            </a:pPr>
            <a:r>
              <a:rPr lang="en-US" sz="1600"/>
              <a:t>ECEN 403 Final Report</a:t>
            </a:r>
            <a:endParaRPr sz="1600"/>
          </a:p>
          <a:p>
            <a:pPr indent="0" lvl="0" marL="0" rtl="0" algn="l">
              <a:spcBef>
                <a:spcPts val="0"/>
              </a:spcBef>
              <a:spcAft>
                <a:spcPts val="0"/>
              </a:spcAft>
              <a:buNone/>
            </a:pPr>
            <a:r>
              <a:rPr b="1" lang="en-US" sz="1600"/>
              <a:t>Tasks to be completed in the Spring 2023 semester (ECEN 404)</a:t>
            </a:r>
            <a:endParaRPr b="1" sz="1600"/>
          </a:p>
          <a:p>
            <a:pPr indent="-330200" lvl="0" marL="457200" rtl="0" algn="l">
              <a:spcBef>
                <a:spcPts val="0"/>
              </a:spcBef>
              <a:spcAft>
                <a:spcPts val="0"/>
              </a:spcAft>
              <a:buSzPts val="1600"/>
              <a:buChar char="●"/>
            </a:pPr>
            <a:r>
              <a:rPr lang="en-US" sz="1600"/>
              <a:t>Data transfer with Raspberry Pi</a:t>
            </a:r>
            <a:endParaRPr sz="1600"/>
          </a:p>
          <a:p>
            <a:pPr indent="-330200" lvl="0" marL="457200" rtl="0" algn="l">
              <a:spcBef>
                <a:spcPts val="0"/>
              </a:spcBef>
              <a:spcAft>
                <a:spcPts val="0"/>
              </a:spcAft>
              <a:buSzPts val="1600"/>
              <a:buChar char="●"/>
            </a:pPr>
            <a:r>
              <a:rPr lang="en-US" sz="1600"/>
              <a:t>Generation of System-readable configurations</a:t>
            </a:r>
            <a:endParaRPr sz="1600"/>
          </a:p>
          <a:p>
            <a:pPr indent="-330200" lvl="0" marL="457200" rtl="0" algn="l">
              <a:spcBef>
                <a:spcPts val="0"/>
              </a:spcBef>
              <a:spcAft>
                <a:spcPts val="0"/>
              </a:spcAft>
              <a:buSzPts val="1600"/>
              <a:buChar char="●"/>
            </a:pPr>
            <a:r>
              <a:rPr lang="en-US" sz="1600"/>
              <a:t>Improve appearance of the application</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18c4d3a4003_2_25"/>
          <p:cNvSpPr txBox="1"/>
          <p:nvPr>
            <p:ph type="title"/>
          </p:nvPr>
        </p:nvSpPr>
        <p:spPr>
          <a:xfrm>
            <a:off x="457200" y="1049177"/>
            <a:ext cx="8229600" cy="803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Engineering Design Accomplishments - Pace</a:t>
            </a:r>
            <a:endParaRPr/>
          </a:p>
          <a:p>
            <a:pPr indent="0" lvl="0" marL="0" rtl="0" algn="ctr">
              <a:spcBef>
                <a:spcPts val="0"/>
              </a:spcBef>
              <a:spcAft>
                <a:spcPts val="0"/>
              </a:spcAft>
              <a:buNone/>
            </a:pPr>
            <a:r>
              <a:rPr lang="en-US" sz="2200"/>
              <a:t>Average Weekly Hours: 10</a:t>
            </a:r>
            <a:endParaRPr sz="2200"/>
          </a:p>
        </p:txBody>
      </p:sp>
      <p:sp>
        <p:nvSpPr>
          <p:cNvPr id="157" name="Google Shape;157;g18c4d3a4003_2_25"/>
          <p:cNvSpPr txBox="1"/>
          <p:nvPr>
            <p:ph idx="1" type="body"/>
          </p:nvPr>
        </p:nvSpPr>
        <p:spPr>
          <a:xfrm>
            <a:off x="457200" y="2049270"/>
            <a:ext cx="8229600" cy="40770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Selected electrical components for Power Subsystem, Conveyor Belt and Robotic Levers</a:t>
            </a:r>
            <a:endParaRPr/>
          </a:p>
          <a:p>
            <a:pPr indent="-342900" lvl="0" marL="457200" rtl="0" algn="l">
              <a:spcBef>
                <a:spcPts val="0"/>
              </a:spcBef>
              <a:spcAft>
                <a:spcPts val="0"/>
              </a:spcAft>
              <a:buSzPts val="1800"/>
              <a:buChar char="•"/>
            </a:pPr>
            <a:r>
              <a:rPr lang="en-US"/>
              <a:t>Designed PCB for the electrical components to be placed on or connected to</a:t>
            </a:r>
            <a:endParaRPr/>
          </a:p>
          <a:p>
            <a:pPr indent="-342900" lvl="0" marL="457200" rtl="0" algn="l">
              <a:spcBef>
                <a:spcPts val="0"/>
              </a:spcBef>
              <a:spcAft>
                <a:spcPts val="0"/>
              </a:spcAft>
              <a:buSzPts val="1800"/>
              <a:buChar char="•"/>
            </a:pPr>
            <a:r>
              <a:rPr lang="en-US"/>
              <a:t>Learned Soldering of various surface mount components such as 0805 and ICs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18c4d3a4003_2_5"/>
          <p:cNvSpPr txBox="1"/>
          <p:nvPr>
            <p:ph type="title"/>
          </p:nvPr>
        </p:nvSpPr>
        <p:spPr>
          <a:xfrm>
            <a:off x="457200" y="790752"/>
            <a:ext cx="8229600" cy="803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Engineering Design Accomplishments - PCB</a:t>
            </a:r>
            <a:endParaRPr/>
          </a:p>
        </p:txBody>
      </p:sp>
      <p:pic>
        <p:nvPicPr>
          <p:cNvPr id="163" name="Google Shape;163;g18c4d3a4003_2_5"/>
          <p:cNvPicPr preferRelativeResize="0"/>
          <p:nvPr/>
        </p:nvPicPr>
        <p:blipFill rotWithShape="1">
          <a:blip r:embed="rId3">
            <a:alphaModFix/>
          </a:blip>
          <a:srcRect b="13336" l="33526" r="17299" t="13628"/>
          <a:stretch/>
        </p:blipFill>
        <p:spPr>
          <a:xfrm>
            <a:off x="1529737" y="1673975"/>
            <a:ext cx="6084538" cy="5083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18c4d3a4003_2_0"/>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PCB Validation Status</a:t>
            </a:r>
            <a:endParaRPr/>
          </a:p>
        </p:txBody>
      </p:sp>
      <p:sp>
        <p:nvSpPr>
          <p:cNvPr id="169" name="Google Shape;169;g18c4d3a4003_2_0"/>
          <p:cNvSpPr txBox="1"/>
          <p:nvPr>
            <p:ph idx="1" type="body"/>
          </p:nvPr>
        </p:nvSpPr>
        <p:spPr>
          <a:xfrm>
            <a:off x="457200" y="2049270"/>
            <a:ext cx="8229600" cy="40770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sz="1800"/>
              <a:t>Power Subsystem meets Power FSR requirements</a:t>
            </a:r>
            <a:endParaRPr sz="1800"/>
          </a:p>
          <a:p>
            <a:pPr indent="-342900" lvl="1" marL="914400" rtl="0" algn="l">
              <a:spcBef>
                <a:spcPts val="0"/>
              </a:spcBef>
              <a:spcAft>
                <a:spcPts val="0"/>
              </a:spcAft>
              <a:buSzPts val="1800"/>
              <a:buChar char="–"/>
            </a:pPr>
            <a:r>
              <a:rPr lang="en-US" sz="1800"/>
              <a:t>Power FSR Functional Requirements 3.2.1</a:t>
            </a:r>
            <a:endParaRPr sz="1800"/>
          </a:p>
          <a:p>
            <a:pPr indent="-342900" lvl="2" marL="1371600" rtl="0" algn="l">
              <a:spcBef>
                <a:spcPts val="0"/>
              </a:spcBef>
              <a:spcAft>
                <a:spcPts val="0"/>
              </a:spcAft>
              <a:buSzPts val="1800"/>
              <a:buChar char="•"/>
            </a:pPr>
            <a:r>
              <a:rPr lang="en-US" sz="1800"/>
              <a:t>Designed to supply power to all subsystems without damaging them</a:t>
            </a:r>
            <a:endParaRPr sz="1800"/>
          </a:p>
          <a:p>
            <a:pPr indent="-342900" lvl="1" marL="914400" rtl="0" algn="l">
              <a:spcBef>
                <a:spcPts val="0"/>
              </a:spcBef>
              <a:spcAft>
                <a:spcPts val="0"/>
              </a:spcAft>
              <a:buSzPts val="1800"/>
              <a:buChar char="–"/>
            </a:pPr>
            <a:r>
              <a:rPr lang="en-US" sz="1800"/>
              <a:t>Power FSR Physical Characteristics 3.2.2</a:t>
            </a:r>
            <a:endParaRPr sz="1800"/>
          </a:p>
          <a:p>
            <a:pPr indent="-342900" lvl="2" marL="1371600" rtl="0" algn="l">
              <a:spcBef>
                <a:spcPts val="0"/>
              </a:spcBef>
              <a:spcAft>
                <a:spcPts val="0"/>
              </a:spcAft>
              <a:buSzPts val="1800"/>
              <a:buChar char="•"/>
            </a:pPr>
            <a:r>
              <a:rPr lang="en-US" sz="1800"/>
              <a:t>Mass and Volume meet Robotic Sorting System FSR Requirements, less than 10 lbs and fits within volume constraints of Robotic Sorting System FSR 3.2.2.2</a:t>
            </a:r>
            <a:endParaRPr sz="1800"/>
          </a:p>
          <a:p>
            <a:pPr indent="-342900" lvl="1" marL="914400" rtl="0" algn="l">
              <a:spcBef>
                <a:spcPts val="0"/>
              </a:spcBef>
              <a:spcAft>
                <a:spcPts val="0"/>
              </a:spcAft>
              <a:buSzPts val="1800"/>
              <a:buChar char="–"/>
            </a:pPr>
            <a:r>
              <a:rPr lang="en-US" sz="1800"/>
              <a:t>Power FSR Electrical Characteristics 3.2.3</a:t>
            </a:r>
            <a:endParaRPr sz="1800"/>
          </a:p>
          <a:p>
            <a:pPr indent="-342900" lvl="2" marL="1371600" rtl="0" algn="l">
              <a:spcBef>
                <a:spcPts val="0"/>
              </a:spcBef>
              <a:spcAft>
                <a:spcPts val="0"/>
              </a:spcAft>
              <a:buSzPts val="1800"/>
              <a:buChar char="•"/>
            </a:pPr>
            <a:r>
              <a:rPr lang="en-US" sz="1800"/>
              <a:t>PCB takes 120 VAC 15 A input from wall output.  Power output for Raspberry Pi 4B designed in order to not damage the Raspberry Pi 4B</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16b3215f4c6_0_2"/>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Remaining Tasks - Pace</a:t>
            </a:r>
            <a:endParaRPr sz="2200"/>
          </a:p>
        </p:txBody>
      </p:sp>
      <p:sp>
        <p:nvSpPr>
          <p:cNvPr id="175" name="Google Shape;175;g16b3215f4c6_0_2"/>
          <p:cNvSpPr txBox="1"/>
          <p:nvPr>
            <p:ph idx="1" type="body"/>
          </p:nvPr>
        </p:nvSpPr>
        <p:spPr>
          <a:xfrm>
            <a:off x="457200" y="2049276"/>
            <a:ext cx="8229600" cy="4490700"/>
          </a:xfrm>
          <a:prstGeom prst="rect">
            <a:avLst/>
          </a:prstGeom>
          <a:noFill/>
          <a:ln>
            <a:noFill/>
          </a:ln>
        </p:spPr>
        <p:txBody>
          <a:bodyPr anchorCtr="0" anchor="t" bIns="45700" lIns="91425" spcFirstLastPara="1" rIns="91425" wrap="square" tIns="45700">
            <a:noAutofit/>
          </a:bodyPr>
          <a:lstStyle/>
          <a:p>
            <a:pPr indent="-374650" lvl="0" marL="457200" rtl="0" algn="l">
              <a:lnSpc>
                <a:spcPct val="100000"/>
              </a:lnSpc>
              <a:spcBef>
                <a:spcPts val="0"/>
              </a:spcBef>
              <a:spcAft>
                <a:spcPts val="0"/>
              </a:spcAft>
              <a:buSzPts val="2300"/>
              <a:buChar char="•"/>
            </a:pPr>
            <a:r>
              <a:rPr lang="en-US" sz="2300"/>
              <a:t>To Be Completed (ECEN 403)</a:t>
            </a:r>
            <a:endParaRPr sz="2300"/>
          </a:p>
          <a:p>
            <a:pPr indent="-374650" lvl="1" marL="914400" rtl="0" algn="l">
              <a:lnSpc>
                <a:spcPct val="100000"/>
              </a:lnSpc>
              <a:spcBef>
                <a:spcPts val="0"/>
              </a:spcBef>
              <a:spcAft>
                <a:spcPts val="0"/>
              </a:spcAft>
              <a:buSzPts val="2300"/>
              <a:buChar char="–"/>
            </a:pPr>
            <a:r>
              <a:rPr lang="en-US" sz="2300"/>
              <a:t>Design conveyor belt and robotic levers in cad</a:t>
            </a:r>
            <a:endParaRPr sz="2300"/>
          </a:p>
          <a:p>
            <a:pPr indent="-374650" lvl="1" marL="914400" rtl="0" algn="l">
              <a:lnSpc>
                <a:spcPct val="100000"/>
              </a:lnSpc>
              <a:spcBef>
                <a:spcPts val="0"/>
              </a:spcBef>
              <a:spcAft>
                <a:spcPts val="0"/>
              </a:spcAft>
              <a:buSzPts val="2300"/>
              <a:buChar char="–"/>
            </a:pPr>
            <a:r>
              <a:rPr lang="en-US" sz="2300"/>
              <a:t>Solder the PCB once received</a:t>
            </a:r>
            <a:endParaRPr sz="2300"/>
          </a:p>
          <a:p>
            <a:pPr indent="-374650" lvl="1" marL="914400" rtl="0" algn="l">
              <a:lnSpc>
                <a:spcPct val="100000"/>
              </a:lnSpc>
              <a:spcBef>
                <a:spcPts val="0"/>
              </a:spcBef>
              <a:spcAft>
                <a:spcPts val="0"/>
              </a:spcAft>
              <a:buSzPts val="2300"/>
              <a:buChar char="–"/>
            </a:pPr>
            <a:r>
              <a:rPr lang="en-US" sz="2300"/>
              <a:t>Test and validate the PCB’s functionality</a:t>
            </a:r>
            <a:endParaRPr sz="2300"/>
          </a:p>
          <a:p>
            <a:pPr indent="-374650" lvl="1" marL="914400" rtl="0" algn="l">
              <a:lnSpc>
                <a:spcPct val="100000"/>
              </a:lnSpc>
              <a:spcBef>
                <a:spcPts val="0"/>
              </a:spcBef>
              <a:spcAft>
                <a:spcPts val="0"/>
              </a:spcAft>
              <a:buSzPts val="2300"/>
              <a:buChar char="–"/>
            </a:pPr>
            <a:r>
              <a:rPr lang="en-US" sz="2300"/>
              <a:t>Design mount for PCB and DC motors</a:t>
            </a:r>
            <a:endParaRPr sz="2300"/>
          </a:p>
          <a:p>
            <a:pPr indent="-374650" lvl="1" marL="914400" rtl="0" algn="l">
              <a:lnSpc>
                <a:spcPct val="100000"/>
              </a:lnSpc>
              <a:spcBef>
                <a:spcPts val="0"/>
              </a:spcBef>
              <a:spcAft>
                <a:spcPts val="0"/>
              </a:spcAft>
              <a:buSzPts val="2300"/>
              <a:buChar char="–"/>
            </a:pPr>
            <a:r>
              <a:rPr lang="en-US" sz="2300"/>
              <a:t>Program, test and validate PWM for DC motors</a:t>
            </a:r>
            <a:endParaRPr sz="2300"/>
          </a:p>
          <a:p>
            <a:pPr indent="-374650" lvl="0" marL="457200" rtl="0" algn="l">
              <a:lnSpc>
                <a:spcPct val="100000"/>
              </a:lnSpc>
              <a:spcBef>
                <a:spcPts val="0"/>
              </a:spcBef>
              <a:spcAft>
                <a:spcPts val="0"/>
              </a:spcAft>
              <a:buSzPts val="2300"/>
              <a:buChar char="•"/>
            </a:pPr>
            <a:r>
              <a:rPr lang="en-US" sz="2300"/>
              <a:t>To Be Completed (ECEN 404)</a:t>
            </a:r>
            <a:endParaRPr sz="2300"/>
          </a:p>
          <a:p>
            <a:pPr indent="-374650" lvl="1" marL="914400" rtl="0" algn="l">
              <a:lnSpc>
                <a:spcPct val="100000"/>
              </a:lnSpc>
              <a:spcBef>
                <a:spcPts val="0"/>
              </a:spcBef>
              <a:spcAft>
                <a:spcPts val="0"/>
              </a:spcAft>
              <a:buSzPts val="2300"/>
              <a:buChar char="–"/>
            </a:pPr>
            <a:r>
              <a:rPr lang="en-US" sz="2300"/>
              <a:t>Fabricate and assemble conveyor belt and robotic arms</a:t>
            </a:r>
            <a:endParaRPr sz="2300"/>
          </a:p>
          <a:p>
            <a:pPr indent="-374650" lvl="1" marL="914400" rtl="0" algn="l">
              <a:lnSpc>
                <a:spcPct val="100000"/>
              </a:lnSpc>
              <a:spcBef>
                <a:spcPts val="0"/>
              </a:spcBef>
              <a:spcAft>
                <a:spcPts val="0"/>
              </a:spcAft>
              <a:buSzPts val="2300"/>
              <a:buChar char="–"/>
            </a:pPr>
            <a:r>
              <a:rPr lang="en-US" sz="2300"/>
              <a:t>3D print mounts for PCB and motors</a:t>
            </a:r>
            <a:endParaRPr sz="2300"/>
          </a:p>
          <a:p>
            <a:pPr indent="-374650" lvl="1" marL="914400" rtl="0" algn="l">
              <a:lnSpc>
                <a:spcPct val="100000"/>
              </a:lnSpc>
              <a:spcBef>
                <a:spcPts val="0"/>
              </a:spcBef>
              <a:spcAft>
                <a:spcPts val="0"/>
              </a:spcAft>
              <a:buSzPts val="2300"/>
              <a:buChar char="–"/>
            </a:pPr>
            <a:r>
              <a:rPr lang="en-US" sz="2300"/>
              <a:t>Test and validate conveyor belt and robotic arms subsystems</a:t>
            </a:r>
            <a:endParaRPr sz="2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18c4d3a4003_0_19"/>
          <p:cNvSpPr txBox="1"/>
          <p:nvPr>
            <p:ph type="title"/>
          </p:nvPr>
        </p:nvSpPr>
        <p:spPr>
          <a:xfrm>
            <a:off x="457200" y="1049177"/>
            <a:ext cx="8229600" cy="803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sz="2900"/>
              <a:t>Engineering Design </a:t>
            </a:r>
            <a:r>
              <a:rPr lang="en-US" sz="2900"/>
              <a:t>Accomplishment - Lam</a:t>
            </a:r>
            <a:endParaRPr sz="2900"/>
          </a:p>
          <a:p>
            <a:pPr indent="0" lvl="0" marL="0" rtl="0" algn="ctr">
              <a:spcBef>
                <a:spcPts val="0"/>
              </a:spcBef>
              <a:spcAft>
                <a:spcPts val="0"/>
              </a:spcAft>
              <a:buNone/>
            </a:pPr>
            <a:r>
              <a:rPr lang="en-US" sz="2566"/>
              <a:t> Average Weekly Hours: 6.75 hours</a:t>
            </a:r>
            <a:endParaRPr sz="2566"/>
          </a:p>
        </p:txBody>
      </p:sp>
      <p:sp>
        <p:nvSpPr>
          <p:cNvPr id="181" name="Google Shape;181;g18c4d3a4003_0_19"/>
          <p:cNvSpPr txBox="1"/>
          <p:nvPr>
            <p:ph idx="1" type="body"/>
          </p:nvPr>
        </p:nvSpPr>
        <p:spPr>
          <a:xfrm>
            <a:off x="457200" y="2049270"/>
            <a:ext cx="8229600" cy="4077000"/>
          </a:xfrm>
          <a:prstGeom prst="rect">
            <a:avLst/>
          </a:prstGeom>
        </p:spPr>
        <p:txBody>
          <a:bodyPr anchorCtr="0" anchor="t" bIns="45700" lIns="91425" spcFirstLastPara="1" rIns="91425" wrap="square" tIns="45700">
            <a:normAutofit/>
          </a:bodyPr>
          <a:lstStyle/>
          <a:p>
            <a:pPr indent="-393700" lvl="0" marL="457200" rtl="0" algn="l">
              <a:spcBef>
                <a:spcPts val="360"/>
              </a:spcBef>
              <a:spcAft>
                <a:spcPts val="0"/>
              </a:spcAft>
              <a:buSzPts val="2600"/>
              <a:buChar char="•"/>
            </a:pPr>
            <a:r>
              <a:rPr lang="en-US" sz="2600"/>
              <a:t>Selected electrical component for weight sensor</a:t>
            </a:r>
            <a:endParaRPr sz="2600"/>
          </a:p>
          <a:p>
            <a:pPr indent="-393700" lvl="0" marL="457200" rtl="0" algn="l">
              <a:spcBef>
                <a:spcPts val="0"/>
              </a:spcBef>
              <a:spcAft>
                <a:spcPts val="0"/>
              </a:spcAft>
              <a:buSzPts val="2600"/>
              <a:buChar char="•"/>
            </a:pPr>
            <a:r>
              <a:rPr lang="en-US" sz="2600"/>
              <a:t>Built the frame for the weight sensor</a:t>
            </a:r>
            <a:endParaRPr sz="2600"/>
          </a:p>
          <a:p>
            <a:pPr indent="-393700" lvl="0" marL="457200" rtl="0" algn="l">
              <a:spcBef>
                <a:spcPts val="0"/>
              </a:spcBef>
              <a:spcAft>
                <a:spcPts val="0"/>
              </a:spcAft>
              <a:buSzPts val="2600"/>
              <a:buChar char="•"/>
            </a:pPr>
            <a:r>
              <a:rPr lang="en-US" sz="2600"/>
              <a:t>Familiarized with the </a:t>
            </a:r>
            <a:r>
              <a:rPr lang="en-US" sz="2600"/>
              <a:t>OpenCV</a:t>
            </a:r>
            <a:r>
              <a:rPr lang="en-US" sz="2600"/>
              <a:t> </a:t>
            </a:r>
            <a:r>
              <a:rPr lang="en-US" sz="2600"/>
              <a:t>library</a:t>
            </a:r>
            <a:endParaRPr sz="2600"/>
          </a:p>
          <a:p>
            <a:pPr indent="-393700" lvl="0" marL="457200" rtl="0" algn="l">
              <a:spcBef>
                <a:spcPts val="0"/>
              </a:spcBef>
              <a:spcAft>
                <a:spcPts val="0"/>
              </a:spcAft>
              <a:buSzPts val="2600"/>
              <a:buChar char="•"/>
            </a:pPr>
            <a:r>
              <a:rPr lang="en-US" sz="2600"/>
              <a:t>Implement a simple color detection algorithm</a:t>
            </a:r>
            <a:endParaRPr sz="2600"/>
          </a:p>
          <a:p>
            <a:pPr indent="-393700" lvl="0" marL="457200" rtl="0" algn="l">
              <a:spcBef>
                <a:spcPts val="0"/>
              </a:spcBef>
              <a:spcAft>
                <a:spcPts val="0"/>
              </a:spcAft>
              <a:buSzPts val="2600"/>
              <a:buChar char="•"/>
            </a:pPr>
            <a:r>
              <a:rPr lang="en-US" sz="2600"/>
              <a:t>Created a Github repository</a:t>
            </a:r>
            <a:endParaRPr sz="2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18c4d3a4003_0_0"/>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Weight Sensor</a:t>
            </a:r>
            <a:endParaRPr/>
          </a:p>
        </p:txBody>
      </p:sp>
      <p:sp>
        <p:nvSpPr>
          <p:cNvPr id="187" name="Google Shape;187;g18c4d3a4003_0_0"/>
          <p:cNvSpPr txBox="1"/>
          <p:nvPr>
            <p:ph idx="1" type="body"/>
          </p:nvPr>
        </p:nvSpPr>
        <p:spPr>
          <a:xfrm>
            <a:off x="457200" y="2049270"/>
            <a:ext cx="8229600" cy="40770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188" name="Google Shape;188;g18c4d3a4003_0_0"/>
          <p:cNvPicPr preferRelativeResize="0"/>
          <p:nvPr/>
        </p:nvPicPr>
        <p:blipFill>
          <a:blip r:embed="rId3">
            <a:alphaModFix/>
          </a:blip>
          <a:stretch>
            <a:fillRect/>
          </a:stretch>
        </p:blipFill>
        <p:spPr>
          <a:xfrm>
            <a:off x="1657113" y="2049275"/>
            <a:ext cx="5829775" cy="43723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18c4d3a4003_0_6"/>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Color Sensor</a:t>
            </a:r>
            <a:endParaRPr/>
          </a:p>
        </p:txBody>
      </p:sp>
      <p:sp>
        <p:nvSpPr>
          <p:cNvPr id="194" name="Google Shape;194;g18c4d3a4003_0_6"/>
          <p:cNvSpPr txBox="1"/>
          <p:nvPr>
            <p:ph idx="1" type="body"/>
          </p:nvPr>
        </p:nvSpPr>
        <p:spPr>
          <a:xfrm>
            <a:off x="457200" y="2049270"/>
            <a:ext cx="8229600" cy="40770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195" name="Google Shape;195;g18c4d3a4003_0_6"/>
          <p:cNvPicPr preferRelativeResize="0"/>
          <p:nvPr/>
        </p:nvPicPr>
        <p:blipFill>
          <a:blip r:embed="rId3">
            <a:alphaModFix/>
          </a:blip>
          <a:stretch>
            <a:fillRect/>
          </a:stretch>
        </p:blipFill>
        <p:spPr>
          <a:xfrm>
            <a:off x="5234175" y="2196875"/>
            <a:ext cx="3585924" cy="2090150"/>
          </a:xfrm>
          <a:prstGeom prst="rect">
            <a:avLst/>
          </a:prstGeom>
          <a:noFill/>
          <a:ln>
            <a:noFill/>
          </a:ln>
        </p:spPr>
      </p:pic>
      <p:pic>
        <p:nvPicPr>
          <p:cNvPr id="196" name="Google Shape;196;g18c4d3a4003_0_6"/>
          <p:cNvPicPr preferRelativeResize="0"/>
          <p:nvPr/>
        </p:nvPicPr>
        <p:blipFill>
          <a:blip r:embed="rId4">
            <a:alphaModFix/>
          </a:blip>
          <a:stretch>
            <a:fillRect/>
          </a:stretch>
        </p:blipFill>
        <p:spPr>
          <a:xfrm>
            <a:off x="5139850" y="4443800"/>
            <a:ext cx="3680249" cy="2140625"/>
          </a:xfrm>
          <a:prstGeom prst="rect">
            <a:avLst/>
          </a:prstGeom>
          <a:noFill/>
          <a:ln>
            <a:noFill/>
          </a:ln>
        </p:spPr>
      </p:pic>
      <p:pic>
        <p:nvPicPr>
          <p:cNvPr id="197" name="Google Shape;197;g18c4d3a4003_0_6"/>
          <p:cNvPicPr preferRelativeResize="0"/>
          <p:nvPr/>
        </p:nvPicPr>
        <p:blipFill>
          <a:blip r:embed="rId5">
            <a:alphaModFix/>
          </a:blip>
          <a:stretch>
            <a:fillRect/>
          </a:stretch>
        </p:blipFill>
        <p:spPr>
          <a:xfrm>
            <a:off x="1028225" y="4443942"/>
            <a:ext cx="3680249" cy="214034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18c4d3a4003_0_14"/>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Sensor Validations Status</a:t>
            </a:r>
            <a:endParaRPr/>
          </a:p>
        </p:txBody>
      </p:sp>
      <p:sp>
        <p:nvSpPr>
          <p:cNvPr id="203" name="Google Shape;203;g18c4d3a4003_0_14"/>
          <p:cNvSpPr txBox="1"/>
          <p:nvPr>
            <p:ph idx="1" type="body"/>
          </p:nvPr>
        </p:nvSpPr>
        <p:spPr>
          <a:xfrm>
            <a:off x="457200" y="2049270"/>
            <a:ext cx="8229600" cy="4077000"/>
          </a:xfrm>
          <a:prstGeom prst="rect">
            <a:avLst/>
          </a:prstGeom>
        </p:spPr>
        <p:txBody>
          <a:bodyPr anchorCtr="0" anchor="t" bIns="45700" lIns="91425" spcFirstLastPara="1" rIns="91425" wrap="square" tIns="45700">
            <a:normAutofit/>
          </a:bodyPr>
          <a:lstStyle/>
          <a:p>
            <a:pPr indent="-387350" lvl="0" marL="457200" rtl="0" algn="l">
              <a:spcBef>
                <a:spcPts val="360"/>
              </a:spcBef>
              <a:spcAft>
                <a:spcPts val="0"/>
              </a:spcAft>
              <a:buSzPts val="2500"/>
              <a:buChar char="•"/>
            </a:pPr>
            <a:r>
              <a:rPr lang="en-US" sz="2500"/>
              <a:t>Sensor Subsystem that meets Sensor FSR requirement</a:t>
            </a:r>
            <a:endParaRPr sz="2500"/>
          </a:p>
          <a:p>
            <a:pPr indent="-387350" lvl="0" marL="457200" rtl="0" algn="l">
              <a:spcBef>
                <a:spcPts val="0"/>
              </a:spcBef>
              <a:spcAft>
                <a:spcPts val="0"/>
              </a:spcAft>
              <a:buSzPts val="2500"/>
              <a:buChar char="•"/>
            </a:pPr>
            <a:r>
              <a:rPr lang="en-US" sz="2500"/>
              <a:t>3.2.1 </a:t>
            </a:r>
            <a:r>
              <a:rPr lang="en-US" sz="2500"/>
              <a:t>Functional / Performance Requirements</a:t>
            </a:r>
            <a:endParaRPr sz="2500"/>
          </a:p>
          <a:p>
            <a:pPr indent="-387350" lvl="0" marL="457200" rtl="0" algn="l">
              <a:spcBef>
                <a:spcPts val="0"/>
              </a:spcBef>
              <a:spcAft>
                <a:spcPts val="0"/>
              </a:spcAft>
              <a:buSzPts val="2500"/>
              <a:buChar char="-"/>
            </a:pPr>
            <a:r>
              <a:rPr lang="en-US" sz="2500"/>
              <a:t>The code for the color sensor and size sensor will be written in Python with OpenCV library</a:t>
            </a:r>
            <a:endParaRPr sz="2500"/>
          </a:p>
          <a:p>
            <a:pPr indent="-387350" lvl="0" marL="457200" rtl="0" algn="l">
              <a:spcBef>
                <a:spcPts val="0"/>
              </a:spcBef>
              <a:spcAft>
                <a:spcPts val="0"/>
              </a:spcAft>
              <a:buSzPts val="2500"/>
              <a:buChar char="•"/>
            </a:pPr>
            <a:r>
              <a:rPr lang="en-US" sz="2500"/>
              <a:t>3.2.3</a:t>
            </a:r>
            <a:r>
              <a:rPr lang="en-US" sz="2500"/>
              <a:t> Sensor FSR Electrical Characteristic</a:t>
            </a:r>
            <a:endParaRPr sz="2500"/>
          </a:p>
          <a:p>
            <a:pPr indent="-387350" lvl="0" marL="457200" rtl="0" algn="l">
              <a:spcBef>
                <a:spcPts val="0"/>
              </a:spcBef>
              <a:spcAft>
                <a:spcPts val="0"/>
              </a:spcAft>
              <a:buSzPts val="2500"/>
              <a:buChar char="-"/>
            </a:pPr>
            <a:r>
              <a:rPr lang="en-US" sz="2500"/>
              <a:t>The input voltage level for the sensors shall be +3.3 VDC to +5 VDC.</a:t>
            </a:r>
            <a:endParaRPr sz="2500"/>
          </a:p>
          <a:p>
            <a:pPr indent="0" lvl="0" marL="914400" rtl="0" algn="l">
              <a:spcBef>
                <a:spcPts val="360"/>
              </a:spcBef>
              <a:spcAft>
                <a:spcPts val="0"/>
              </a:spcAft>
              <a:buNone/>
            </a:pPr>
            <a:r>
              <a:rPr lang="en-US" sz="2500"/>
              <a:t> </a:t>
            </a:r>
            <a:endParaRPr sz="2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18c4d3a4003_0_24"/>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Remaining Tasks</a:t>
            </a:r>
            <a:endParaRPr/>
          </a:p>
        </p:txBody>
      </p:sp>
      <p:sp>
        <p:nvSpPr>
          <p:cNvPr id="209" name="Google Shape;209;g18c4d3a4003_0_24"/>
          <p:cNvSpPr txBox="1"/>
          <p:nvPr>
            <p:ph idx="1" type="body"/>
          </p:nvPr>
        </p:nvSpPr>
        <p:spPr>
          <a:xfrm>
            <a:off x="457200" y="2049270"/>
            <a:ext cx="8229600" cy="4077000"/>
          </a:xfrm>
          <a:prstGeom prst="rect">
            <a:avLst/>
          </a:prstGeom>
        </p:spPr>
        <p:txBody>
          <a:bodyPr anchorCtr="0" anchor="t" bIns="45700" lIns="91425" spcFirstLastPara="1" rIns="91425" wrap="square" tIns="45700">
            <a:normAutofit/>
          </a:bodyPr>
          <a:lstStyle/>
          <a:p>
            <a:pPr indent="-374650" lvl="0" marL="457200" rtl="0" algn="l">
              <a:spcBef>
                <a:spcPts val="360"/>
              </a:spcBef>
              <a:spcAft>
                <a:spcPts val="0"/>
              </a:spcAft>
              <a:buSzPts val="2300"/>
              <a:buChar char="•"/>
            </a:pPr>
            <a:r>
              <a:rPr lang="en-US" sz="2300"/>
              <a:t>To be completed (ECEN 403)</a:t>
            </a:r>
            <a:endParaRPr sz="2300"/>
          </a:p>
          <a:p>
            <a:pPr indent="-374650" lvl="0" marL="457200" rtl="0" algn="l">
              <a:spcBef>
                <a:spcPts val="0"/>
              </a:spcBef>
              <a:spcAft>
                <a:spcPts val="0"/>
              </a:spcAft>
              <a:buSzPts val="2300"/>
              <a:buChar char="-"/>
            </a:pPr>
            <a:r>
              <a:rPr lang="en-US" sz="2300"/>
              <a:t>Implement</a:t>
            </a:r>
            <a:r>
              <a:rPr lang="en-US" sz="2300"/>
              <a:t> motion tracking to the color sensor</a:t>
            </a:r>
            <a:endParaRPr sz="2300"/>
          </a:p>
          <a:p>
            <a:pPr indent="-374650" lvl="0" marL="457200" rtl="0" algn="l">
              <a:spcBef>
                <a:spcPts val="0"/>
              </a:spcBef>
              <a:spcAft>
                <a:spcPts val="0"/>
              </a:spcAft>
              <a:buSzPts val="2300"/>
              <a:buChar char="-"/>
            </a:pPr>
            <a:r>
              <a:rPr lang="en-US" sz="2300"/>
              <a:t>Connect the weight sensor to the Raspberry Pi with ADC </a:t>
            </a:r>
            <a:endParaRPr sz="2300"/>
          </a:p>
          <a:p>
            <a:pPr indent="-374650" lvl="0" marL="457200" rtl="0" algn="l">
              <a:spcBef>
                <a:spcPts val="0"/>
              </a:spcBef>
              <a:spcAft>
                <a:spcPts val="0"/>
              </a:spcAft>
              <a:buSzPts val="2300"/>
              <a:buChar char="-"/>
            </a:pPr>
            <a:r>
              <a:rPr lang="en-US" sz="2300"/>
              <a:t>Test and validate weight sensor</a:t>
            </a:r>
            <a:endParaRPr sz="2300"/>
          </a:p>
          <a:p>
            <a:pPr indent="-374650" lvl="0" marL="457200" rtl="0" algn="l">
              <a:spcBef>
                <a:spcPts val="0"/>
              </a:spcBef>
              <a:spcAft>
                <a:spcPts val="0"/>
              </a:spcAft>
              <a:buSzPts val="2300"/>
              <a:buChar char="-"/>
            </a:pPr>
            <a:r>
              <a:rPr lang="en-US" sz="2300"/>
              <a:t>Program the size sensor</a:t>
            </a:r>
            <a:endParaRPr sz="2300"/>
          </a:p>
          <a:p>
            <a:pPr indent="-374650" lvl="0" marL="457200" rtl="0" algn="l">
              <a:spcBef>
                <a:spcPts val="0"/>
              </a:spcBef>
              <a:spcAft>
                <a:spcPts val="0"/>
              </a:spcAft>
              <a:buSzPts val="2300"/>
              <a:buChar char="-"/>
            </a:pPr>
            <a:r>
              <a:rPr lang="en-US" sz="2300"/>
              <a:t>Import python programs to the Raspberry Pi</a:t>
            </a:r>
            <a:endParaRPr sz="2300"/>
          </a:p>
          <a:p>
            <a:pPr indent="-374650" lvl="0" marL="457200" rtl="0" algn="l">
              <a:spcBef>
                <a:spcPts val="0"/>
              </a:spcBef>
              <a:spcAft>
                <a:spcPts val="0"/>
              </a:spcAft>
              <a:buSzPts val="2300"/>
              <a:buChar char="-"/>
            </a:pPr>
            <a:r>
              <a:rPr lang="en-US" sz="2300"/>
              <a:t>Test and validate the color sensor and size sensor</a:t>
            </a:r>
            <a:endParaRPr sz="2300"/>
          </a:p>
          <a:p>
            <a:pPr indent="-374650" lvl="0" marL="457200" rtl="0" algn="l">
              <a:spcBef>
                <a:spcPts val="0"/>
              </a:spcBef>
              <a:spcAft>
                <a:spcPts val="0"/>
              </a:spcAft>
              <a:buSzPts val="2300"/>
              <a:buChar char="•"/>
            </a:pPr>
            <a:r>
              <a:rPr lang="en-US" sz="2300"/>
              <a:t>To be completed (ECEN 404)</a:t>
            </a:r>
            <a:endParaRPr sz="2300"/>
          </a:p>
          <a:p>
            <a:pPr indent="-374650" lvl="0" marL="457200" rtl="0" algn="l">
              <a:spcBef>
                <a:spcPts val="0"/>
              </a:spcBef>
              <a:spcAft>
                <a:spcPts val="0"/>
              </a:spcAft>
              <a:buSzPts val="2300"/>
              <a:buChar char="-"/>
            </a:pPr>
            <a:r>
              <a:rPr lang="en-US" sz="2300"/>
              <a:t>Integrate</a:t>
            </a:r>
            <a:r>
              <a:rPr lang="en-US" sz="2300"/>
              <a:t> all the sensor subsystems with the other subsystems</a:t>
            </a:r>
            <a:endParaRPr sz="2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3"/>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Description</a:t>
            </a:r>
            <a:endParaRPr/>
          </a:p>
        </p:txBody>
      </p:sp>
      <p:sp>
        <p:nvSpPr>
          <p:cNvPr id="57" name="Google Shape;57;p3"/>
          <p:cNvSpPr txBox="1"/>
          <p:nvPr>
            <p:ph idx="1" type="body"/>
          </p:nvPr>
        </p:nvSpPr>
        <p:spPr>
          <a:xfrm>
            <a:off x="457200" y="2049275"/>
            <a:ext cx="8229600" cy="2950500"/>
          </a:xfrm>
          <a:prstGeom prst="rect">
            <a:avLst/>
          </a:prstGeom>
          <a:noFill/>
          <a:ln>
            <a:noFill/>
          </a:ln>
        </p:spPr>
        <p:txBody>
          <a:bodyPr anchorCtr="0" anchor="t" bIns="45700" lIns="91425" spcFirstLastPara="1" rIns="91425" wrap="square" tIns="45700">
            <a:normAutofit fontScale="85000"/>
          </a:bodyPr>
          <a:lstStyle/>
          <a:p>
            <a:pPr indent="0" lvl="0" marL="0" rtl="0" algn="l">
              <a:lnSpc>
                <a:spcPct val="100000"/>
              </a:lnSpc>
              <a:spcBef>
                <a:spcPts val="0"/>
              </a:spcBef>
              <a:spcAft>
                <a:spcPts val="0"/>
              </a:spcAft>
              <a:buSzPct val="56250"/>
              <a:buNone/>
            </a:pPr>
            <a:r>
              <a:rPr lang="en-US"/>
              <a:t>Sorting fruit by hand can be tedious and expensive.</a:t>
            </a:r>
            <a:endParaRPr/>
          </a:p>
          <a:p>
            <a:pPr indent="0" lvl="0" marL="0" rtl="0" algn="l">
              <a:lnSpc>
                <a:spcPct val="100000"/>
              </a:lnSpc>
              <a:spcBef>
                <a:spcPts val="0"/>
              </a:spcBef>
              <a:spcAft>
                <a:spcPts val="0"/>
              </a:spcAft>
              <a:buSzPct val="56250"/>
              <a:buNone/>
            </a:pPr>
            <a:r>
              <a:t/>
            </a:r>
            <a:endParaRPr/>
          </a:p>
          <a:p>
            <a:pPr indent="0" lvl="0" marL="0" rtl="0" algn="l">
              <a:lnSpc>
                <a:spcPct val="100000"/>
              </a:lnSpc>
              <a:spcBef>
                <a:spcPts val="0"/>
              </a:spcBef>
              <a:spcAft>
                <a:spcPts val="0"/>
              </a:spcAft>
              <a:buSzPct val="56250"/>
              <a:buNone/>
            </a:pPr>
            <a:r>
              <a:rPr lang="en-US"/>
              <a:t>The Robotic Sorting System is an automatic sorting system that requires limited manpower/oversight that can accurately sort fruit by their size and quality without the user having to do it themselves.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4"/>
          <p:cNvSpPr txBox="1"/>
          <p:nvPr>
            <p:ph type="title"/>
          </p:nvPr>
        </p:nvSpPr>
        <p:spPr>
          <a:xfrm>
            <a:off x="457200" y="872795"/>
            <a:ext cx="8229600" cy="80375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System Diagram</a:t>
            </a:r>
            <a:endParaRPr/>
          </a:p>
        </p:txBody>
      </p:sp>
      <p:sp>
        <p:nvSpPr>
          <p:cNvPr id="63" name="Google Shape;63;p4"/>
          <p:cNvSpPr txBox="1"/>
          <p:nvPr/>
        </p:nvSpPr>
        <p:spPr>
          <a:xfrm>
            <a:off x="2918867" y="1517266"/>
            <a:ext cx="3306266"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1" lang="en-US" sz="1100" u="none" cap="none" strike="noStrike">
                <a:solidFill>
                  <a:srgbClr val="707070"/>
                </a:solidFill>
                <a:latin typeface="Arial"/>
                <a:ea typeface="Arial"/>
                <a:cs typeface="Arial"/>
                <a:sym typeface="Arial"/>
              </a:rPr>
              <a:t>Maroon arrows denote physical inputs and outputs</a:t>
            </a:r>
            <a:endParaRPr b="0" i="0" sz="1400" u="none" cap="none" strike="noStrike">
              <a:solidFill>
                <a:srgbClr val="000000"/>
              </a:solidFill>
              <a:latin typeface="Arial"/>
              <a:ea typeface="Arial"/>
              <a:cs typeface="Arial"/>
              <a:sym typeface="Arial"/>
            </a:endParaRPr>
          </a:p>
        </p:txBody>
      </p:sp>
      <p:sp>
        <p:nvSpPr>
          <p:cNvPr id="64" name="Google Shape;64;p4"/>
          <p:cNvSpPr/>
          <p:nvPr/>
        </p:nvSpPr>
        <p:spPr>
          <a:xfrm>
            <a:off x="671385" y="3855401"/>
            <a:ext cx="1365558" cy="693856"/>
          </a:xfrm>
          <a:prstGeom prst="flowChartProcess">
            <a:avLst/>
          </a:prstGeom>
          <a:solidFill>
            <a:srgbClr val="D1D1D1"/>
          </a:solidFill>
          <a:ln cap="flat" cmpd="sng" w="9525">
            <a:solidFill>
              <a:srgbClr val="70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Sensors</a:t>
            </a:r>
            <a:endParaRPr b="0" i="0" sz="1400" u="none" cap="none" strike="noStrike">
              <a:solidFill>
                <a:srgbClr val="000000"/>
              </a:solidFill>
              <a:latin typeface="Arial"/>
              <a:ea typeface="Arial"/>
              <a:cs typeface="Arial"/>
              <a:sym typeface="Arial"/>
            </a:endParaRPr>
          </a:p>
        </p:txBody>
      </p:sp>
      <p:sp>
        <p:nvSpPr>
          <p:cNvPr id="65" name="Google Shape;65;p4"/>
          <p:cNvSpPr/>
          <p:nvPr/>
        </p:nvSpPr>
        <p:spPr>
          <a:xfrm>
            <a:off x="671385" y="2588768"/>
            <a:ext cx="1365558" cy="693856"/>
          </a:xfrm>
          <a:prstGeom prst="flowChartProcess">
            <a:avLst/>
          </a:prstGeom>
          <a:solidFill>
            <a:srgbClr val="D1D1D1"/>
          </a:solidFill>
          <a:ln cap="flat" cmpd="sng" w="9525">
            <a:solidFill>
              <a:srgbClr val="70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Android Application</a:t>
            </a:r>
            <a:endParaRPr b="0" i="0" sz="1400" u="none" cap="none" strike="noStrike">
              <a:solidFill>
                <a:srgbClr val="000000"/>
              </a:solidFill>
              <a:latin typeface="Arial"/>
              <a:ea typeface="Arial"/>
              <a:cs typeface="Arial"/>
              <a:sym typeface="Arial"/>
            </a:endParaRPr>
          </a:p>
        </p:txBody>
      </p:sp>
      <p:sp>
        <p:nvSpPr>
          <p:cNvPr id="66" name="Google Shape;66;p4"/>
          <p:cNvSpPr/>
          <p:nvPr/>
        </p:nvSpPr>
        <p:spPr>
          <a:xfrm>
            <a:off x="671385" y="5171610"/>
            <a:ext cx="1365558" cy="693856"/>
          </a:xfrm>
          <a:prstGeom prst="flowChartProcess">
            <a:avLst/>
          </a:prstGeom>
          <a:solidFill>
            <a:srgbClr val="D1D1D1"/>
          </a:solidFill>
          <a:ln cap="flat" cmpd="sng" w="9525">
            <a:solidFill>
              <a:srgbClr val="70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Power Control</a:t>
            </a:r>
            <a:endParaRPr b="0" i="0" sz="1400" u="none" cap="none" strike="noStrike">
              <a:solidFill>
                <a:srgbClr val="000000"/>
              </a:solidFill>
              <a:latin typeface="Arial"/>
              <a:ea typeface="Arial"/>
              <a:cs typeface="Arial"/>
              <a:sym typeface="Arial"/>
            </a:endParaRPr>
          </a:p>
        </p:txBody>
      </p:sp>
      <p:sp>
        <p:nvSpPr>
          <p:cNvPr id="67" name="Google Shape;67;p4"/>
          <p:cNvSpPr/>
          <p:nvPr/>
        </p:nvSpPr>
        <p:spPr>
          <a:xfrm>
            <a:off x="2660981" y="3855401"/>
            <a:ext cx="1365558" cy="693856"/>
          </a:xfrm>
          <a:prstGeom prst="flowChartProcess">
            <a:avLst/>
          </a:prstGeom>
          <a:solidFill>
            <a:srgbClr val="D1D1D1"/>
          </a:solidFill>
          <a:ln cap="flat" cmpd="sng" w="9525">
            <a:solidFill>
              <a:srgbClr val="70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Raspberry Pi</a:t>
            </a:r>
            <a:endParaRPr b="0" i="0" sz="1400" u="none" cap="none" strike="noStrike">
              <a:solidFill>
                <a:srgbClr val="000000"/>
              </a:solidFill>
              <a:latin typeface="Arial"/>
              <a:ea typeface="Arial"/>
              <a:cs typeface="Arial"/>
              <a:sym typeface="Arial"/>
            </a:endParaRPr>
          </a:p>
        </p:txBody>
      </p:sp>
      <p:sp>
        <p:nvSpPr>
          <p:cNvPr id="68" name="Google Shape;68;p4"/>
          <p:cNvSpPr/>
          <p:nvPr/>
        </p:nvSpPr>
        <p:spPr>
          <a:xfrm>
            <a:off x="4927844" y="4428178"/>
            <a:ext cx="1365558" cy="693856"/>
          </a:xfrm>
          <a:prstGeom prst="flowChartProcess">
            <a:avLst/>
          </a:prstGeom>
          <a:solidFill>
            <a:srgbClr val="D1D1D1"/>
          </a:solidFill>
          <a:ln cap="flat" cmpd="sng" w="9525">
            <a:solidFill>
              <a:srgbClr val="70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Robotic Levers</a:t>
            </a:r>
            <a:endParaRPr b="0" i="0" sz="1400" u="none" cap="none" strike="noStrike">
              <a:solidFill>
                <a:srgbClr val="000000"/>
              </a:solidFill>
              <a:latin typeface="Arial"/>
              <a:ea typeface="Arial"/>
              <a:cs typeface="Arial"/>
              <a:sym typeface="Arial"/>
            </a:endParaRPr>
          </a:p>
        </p:txBody>
      </p:sp>
      <p:sp>
        <p:nvSpPr>
          <p:cNvPr id="69" name="Google Shape;69;p4"/>
          <p:cNvSpPr/>
          <p:nvPr/>
        </p:nvSpPr>
        <p:spPr>
          <a:xfrm>
            <a:off x="4927844" y="3204848"/>
            <a:ext cx="1365558" cy="693856"/>
          </a:xfrm>
          <a:prstGeom prst="flowChartProcess">
            <a:avLst/>
          </a:prstGeom>
          <a:solidFill>
            <a:srgbClr val="D1D1D1"/>
          </a:solidFill>
          <a:ln cap="flat" cmpd="sng" w="9525">
            <a:solidFill>
              <a:srgbClr val="70707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Conveyor Belt</a:t>
            </a:r>
            <a:endParaRPr b="0" i="0" sz="1400" u="none" cap="none" strike="noStrike">
              <a:solidFill>
                <a:srgbClr val="000000"/>
              </a:solidFill>
              <a:latin typeface="Arial"/>
              <a:ea typeface="Arial"/>
              <a:cs typeface="Arial"/>
              <a:sym typeface="Arial"/>
            </a:endParaRPr>
          </a:p>
        </p:txBody>
      </p:sp>
      <p:cxnSp>
        <p:nvCxnSpPr>
          <p:cNvPr id="70" name="Google Shape;70;p4"/>
          <p:cNvCxnSpPr>
            <a:endCxn id="67" idx="0"/>
          </p:cNvCxnSpPr>
          <p:nvPr/>
        </p:nvCxnSpPr>
        <p:spPr>
          <a:xfrm>
            <a:off x="2036960" y="3094001"/>
            <a:ext cx="1306800" cy="761400"/>
          </a:xfrm>
          <a:prstGeom prst="curvedConnector2">
            <a:avLst/>
          </a:prstGeom>
          <a:noFill/>
          <a:ln cap="flat" cmpd="sng" w="9525">
            <a:solidFill>
              <a:schemeClr val="dk1"/>
            </a:solidFill>
            <a:prstDash val="solid"/>
            <a:round/>
            <a:headEnd len="sm" w="sm" type="none"/>
            <a:tailEnd len="med" w="med" type="triangle"/>
          </a:ln>
        </p:spPr>
      </p:cxnSp>
      <p:cxnSp>
        <p:nvCxnSpPr>
          <p:cNvPr id="71" name="Google Shape;71;p4"/>
          <p:cNvCxnSpPr>
            <a:stCxn id="67" idx="0"/>
          </p:cNvCxnSpPr>
          <p:nvPr/>
        </p:nvCxnSpPr>
        <p:spPr>
          <a:xfrm flipH="1" rot="5400000">
            <a:off x="2148560" y="2660201"/>
            <a:ext cx="1083600" cy="1306800"/>
          </a:xfrm>
          <a:prstGeom prst="curvedConnector2">
            <a:avLst/>
          </a:prstGeom>
          <a:noFill/>
          <a:ln cap="flat" cmpd="sng" w="9525">
            <a:solidFill>
              <a:schemeClr val="dk1"/>
            </a:solidFill>
            <a:prstDash val="solid"/>
            <a:round/>
            <a:headEnd len="sm" w="sm" type="none"/>
            <a:tailEnd len="med" w="med" type="triangle"/>
          </a:ln>
        </p:spPr>
      </p:cxnSp>
      <p:sp>
        <p:nvSpPr>
          <p:cNvPr id="72" name="Google Shape;72;p4"/>
          <p:cNvSpPr txBox="1"/>
          <p:nvPr/>
        </p:nvSpPr>
        <p:spPr>
          <a:xfrm rot="2029949">
            <a:off x="2536608" y="2874341"/>
            <a:ext cx="995629"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System Status</a:t>
            </a:r>
            <a:endParaRPr b="0" i="0" sz="1400" u="none" cap="none" strike="noStrike">
              <a:solidFill>
                <a:srgbClr val="000000"/>
              </a:solidFill>
              <a:latin typeface="Arial"/>
              <a:ea typeface="Arial"/>
              <a:cs typeface="Arial"/>
              <a:sym typeface="Arial"/>
            </a:endParaRPr>
          </a:p>
        </p:txBody>
      </p:sp>
      <p:sp>
        <p:nvSpPr>
          <p:cNvPr id="73" name="Google Shape;73;p4"/>
          <p:cNvSpPr/>
          <p:nvPr/>
        </p:nvSpPr>
        <p:spPr>
          <a:xfrm>
            <a:off x="5435817" y="1907567"/>
            <a:ext cx="341725" cy="1002268"/>
          </a:xfrm>
          <a:prstGeom prst="downArrow">
            <a:avLst>
              <a:gd fmla="val 50000" name="adj1"/>
              <a:gd fmla="val 50000" name="adj2"/>
            </a:avLst>
          </a:prstGeom>
          <a:solidFill>
            <a:srgbClr val="500000"/>
          </a:solidFill>
          <a:ln cap="flat" cmpd="sng" w="25400">
            <a:solidFill>
              <a:srgbClr val="3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4"/>
          <p:cNvSpPr txBox="1"/>
          <p:nvPr/>
        </p:nvSpPr>
        <p:spPr>
          <a:xfrm rot="2029949">
            <a:off x="2138604" y="3406243"/>
            <a:ext cx="1365557"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Sorting Configuration</a:t>
            </a:r>
            <a:endParaRPr b="0" i="0" sz="1400" u="none" cap="none" strike="noStrike">
              <a:solidFill>
                <a:srgbClr val="000000"/>
              </a:solidFill>
              <a:latin typeface="Arial"/>
              <a:ea typeface="Arial"/>
              <a:cs typeface="Arial"/>
              <a:sym typeface="Arial"/>
            </a:endParaRPr>
          </a:p>
        </p:txBody>
      </p:sp>
      <p:sp>
        <p:nvSpPr>
          <p:cNvPr id="75" name="Google Shape;75;p4"/>
          <p:cNvSpPr txBox="1"/>
          <p:nvPr/>
        </p:nvSpPr>
        <p:spPr>
          <a:xfrm>
            <a:off x="2224990" y="3935101"/>
            <a:ext cx="443101"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Data</a:t>
            </a:r>
            <a:endParaRPr b="0" i="0" sz="1400" u="none" cap="none" strike="noStrike">
              <a:solidFill>
                <a:srgbClr val="000000"/>
              </a:solidFill>
              <a:latin typeface="Arial"/>
              <a:ea typeface="Arial"/>
              <a:cs typeface="Arial"/>
              <a:sym typeface="Arial"/>
            </a:endParaRPr>
          </a:p>
        </p:txBody>
      </p:sp>
      <p:sp>
        <p:nvSpPr>
          <p:cNvPr id="76" name="Google Shape;76;p4"/>
          <p:cNvSpPr txBox="1"/>
          <p:nvPr/>
        </p:nvSpPr>
        <p:spPr>
          <a:xfrm>
            <a:off x="5777542" y="2185673"/>
            <a:ext cx="7693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Fruits</a:t>
            </a:r>
            <a:endParaRPr b="0" i="0" sz="1400" u="none" cap="none" strike="noStrike">
              <a:solidFill>
                <a:srgbClr val="000000"/>
              </a:solidFill>
              <a:latin typeface="Arial"/>
              <a:ea typeface="Arial"/>
              <a:cs typeface="Arial"/>
              <a:sym typeface="Arial"/>
            </a:endParaRPr>
          </a:p>
        </p:txBody>
      </p:sp>
      <p:cxnSp>
        <p:nvCxnSpPr>
          <p:cNvPr id="77" name="Google Shape;77;p4"/>
          <p:cNvCxnSpPr>
            <a:stCxn id="67" idx="3"/>
            <a:endCxn id="68" idx="1"/>
          </p:cNvCxnSpPr>
          <p:nvPr/>
        </p:nvCxnSpPr>
        <p:spPr>
          <a:xfrm>
            <a:off x="4026539" y="4202329"/>
            <a:ext cx="901200" cy="572700"/>
          </a:xfrm>
          <a:prstGeom prst="curvedConnector3">
            <a:avLst>
              <a:gd fmla="val 50000" name="adj1"/>
            </a:avLst>
          </a:prstGeom>
          <a:noFill/>
          <a:ln cap="flat" cmpd="sng" w="9525">
            <a:solidFill>
              <a:schemeClr val="dk1"/>
            </a:solidFill>
            <a:prstDash val="solid"/>
            <a:round/>
            <a:headEnd len="sm" w="sm" type="none"/>
            <a:tailEnd len="med" w="med" type="triangle"/>
          </a:ln>
        </p:spPr>
      </p:cxnSp>
      <p:sp>
        <p:nvSpPr>
          <p:cNvPr id="78" name="Google Shape;78;p4"/>
          <p:cNvSpPr txBox="1"/>
          <p:nvPr/>
        </p:nvSpPr>
        <p:spPr>
          <a:xfrm>
            <a:off x="4364904" y="4201894"/>
            <a:ext cx="443101"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Data</a:t>
            </a:r>
            <a:endParaRPr b="0" i="0" sz="1400" u="none" cap="none" strike="noStrike">
              <a:solidFill>
                <a:srgbClr val="000000"/>
              </a:solidFill>
              <a:latin typeface="Arial"/>
              <a:ea typeface="Arial"/>
              <a:cs typeface="Arial"/>
              <a:sym typeface="Arial"/>
            </a:endParaRPr>
          </a:p>
        </p:txBody>
      </p:sp>
      <p:sp>
        <p:nvSpPr>
          <p:cNvPr id="79" name="Google Shape;79;p4"/>
          <p:cNvSpPr/>
          <p:nvPr/>
        </p:nvSpPr>
        <p:spPr>
          <a:xfrm rot="-5400000">
            <a:off x="6938418" y="4254888"/>
            <a:ext cx="341725" cy="1040281"/>
          </a:xfrm>
          <a:prstGeom prst="downArrow">
            <a:avLst>
              <a:gd fmla="val 50000" name="adj1"/>
              <a:gd fmla="val 50000" name="adj2"/>
            </a:avLst>
          </a:prstGeom>
          <a:solidFill>
            <a:srgbClr val="500000"/>
          </a:solidFill>
          <a:ln cap="flat" cmpd="sng" w="25400">
            <a:solidFill>
              <a:srgbClr val="3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0" name="Google Shape;80;p4"/>
          <p:cNvSpPr txBox="1"/>
          <p:nvPr/>
        </p:nvSpPr>
        <p:spPr>
          <a:xfrm>
            <a:off x="7701156" y="4520664"/>
            <a:ext cx="1184289"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Fruit Receptacles</a:t>
            </a:r>
            <a:endParaRPr b="0" i="0" sz="1400" u="none" cap="none" strike="noStrike">
              <a:solidFill>
                <a:srgbClr val="000000"/>
              </a:solidFill>
              <a:latin typeface="Arial"/>
              <a:ea typeface="Arial"/>
              <a:cs typeface="Arial"/>
              <a:sym typeface="Arial"/>
            </a:endParaRPr>
          </a:p>
        </p:txBody>
      </p:sp>
      <p:cxnSp>
        <p:nvCxnSpPr>
          <p:cNvPr id="81" name="Google Shape;81;p4"/>
          <p:cNvCxnSpPr>
            <a:stCxn id="69" idx="2"/>
            <a:endCxn id="68" idx="0"/>
          </p:cNvCxnSpPr>
          <p:nvPr/>
        </p:nvCxnSpPr>
        <p:spPr>
          <a:xfrm>
            <a:off x="5610623" y="3898704"/>
            <a:ext cx="0" cy="529500"/>
          </a:xfrm>
          <a:prstGeom prst="straightConnector1">
            <a:avLst/>
          </a:prstGeom>
          <a:noFill/>
          <a:ln cap="flat" cmpd="sng" w="9525">
            <a:solidFill>
              <a:schemeClr val="dk1"/>
            </a:solidFill>
            <a:prstDash val="solid"/>
            <a:round/>
            <a:headEnd len="sm" w="sm" type="none"/>
            <a:tailEnd len="med" w="med" type="triangle"/>
          </a:ln>
        </p:spPr>
      </p:cxnSp>
      <p:sp>
        <p:nvSpPr>
          <p:cNvPr id="82" name="Google Shape;82;p4"/>
          <p:cNvSpPr txBox="1"/>
          <p:nvPr/>
        </p:nvSpPr>
        <p:spPr>
          <a:xfrm>
            <a:off x="5639931" y="4040406"/>
            <a:ext cx="561427"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Fruits</a:t>
            </a:r>
            <a:endParaRPr b="0" i="0" sz="1400" u="none" cap="none" strike="noStrike">
              <a:solidFill>
                <a:srgbClr val="000000"/>
              </a:solidFill>
              <a:latin typeface="Arial"/>
              <a:ea typeface="Arial"/>
              <a:cs typeface="Arial"/>
              <a:sym typeface="Arial"/>
            </a:endParaRPr>
          </a:p>
        </p:txBody>
      </p:sp>
      <p:sp>
        <p:nvSpPr>
          <p:cNvPr id="83" name="Google Shape;83;p4"/>
          <p:cNvSpPr/>
          <p:nvPr/>
        </p:nvSpPr>
        <p:spPr>
          <a:xfrm>
            <a:off x="1183300" y="1907566"/>
            <a:ext cx="341725" cy="431398"/>
          </a:xfrm>
          <a:prstGeom prst="downArrow">
            <a:avLst>
              <a:gd fmla="val 50000" name="adj1"/>
              <a:gd fmla="val 50000" name="adj2"/>
            </a:avLst>
          </a:prstGeom>
          <a:solidFill>
            <a:srgbClr val="500000"/>
          </a:solidFill>
          <a:ln cap="flat" cmpd="sng" w="25400">
            <a:solidFill>
              <a:srgbClr val="3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4" name="Google Shape;84;p4"/>
          <p:cNvSpPr txBox="1"/>
          <p:nvPr/>
        </p:nvSpPr>
        <p:spPr>
          <a:xfrm>
            <a:off x="1576047" y="1970700"/>
            <a:ext cx="150671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Operator Input</a:t>
            </a:r>
            <a:endParaRPr b="0" i="0" sz="1400" u="none" cap="none" strike="noStrike">
              <a:solidFill>
                <a:srgbClr val="000000"/>
              </a:solidFill>
              <a:latin typeface="Arial"/>
              <a:ea typeface="Arial"/>
              <a:cs typeface="Arial"/>
              <a:sym typeface="Arial"/>
            </a:endParaRPr>
          </a:p>
        </p:txBody>
      </p:sp>
      <p:sp>
        <p:nvSpPr>
          <p:cNvPr id="85" name="Google Shape;85;p4"/>
          <p:cNvSpPr/>
          <p:nvPr/>
        </p:nvSpPr>
        <p:spPr>
          <a:xfrm flipH="1" rot="10800000">
            <a:off x="1175878" y="6244917"/>
            <a:ext cx="341725" cy="431398"/>
          </a:xfrm>
          <a:prstGeom prst="downArrow">
            <a:avLst>
              <a:gd fmla="val 50000" name="adj1"/>
              <a:gd fmla="val 50000" name="adj2"/>
            </a:avLst>
          </a:prstGeom>
          <a:solidFill>
            <a:srgbClr val="500000"/>
          </a:solidFill>
          <a:ln cap="flat" cmpd="sng" w="25400">
            <a:solidFill>
              <a:srgbClr val="3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 name="Google Shape;86;p4"/>
          <p:cNvSpPr txBox="1"/>
          <p:nvPr/>
        </p:nvSpPr>
        <p:spPr>
          <a:xfrm>
            <a:off x="1527711" y="6307700"/>
            <a:ext cx="150671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Wall Power</a:t>
            </a:r>
            <a:endParaRPr b="0" i="0" sz="1400" u="none" cap="none" strike="noStrike">
              <a:solidFill>
                <a:srgbClr val="000000"/>
              </a:solidFill>
              <a:latin typeface="Arial"/>
              <a:ea typeface="Arial"/>
              <a:cs typeface="Arial"/>
              <a:sym typeface="Arial"/>
            </a:endParaRPr>
          </a:p>
        </p:txBody>
      </p:sp>
      <p:sp>
        <p:nvSpPr>
          <p:cNvPr id="87" name="Google Shape;87;p4"/>
          <p:cNvSpPr/>
          <p:nvPr/>
        </p:nvSpPr>
        <p:spPr>
          <a:xfrm>
            <a:off x="501193" y="2451922"/>
            <a:ext cx="1697884" cy="970557"/>
          </a:xfrm>
          <a:prstGeom prst="flowChartProcess">
            <a:avLst/>
          </a:prstGeom>
          <a:noFill/>
          <a:ln cap="flat" cmpd="sng" w="25400">
            <a:solidFill>
              <a:srgbClr val="00B05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 name="Google Shape;88;p4"/>
          <p:cNvSpPr txBox="1"/>
          <p:nvPr/>
        </p:nvSpPr>
        <p:spPr>
          <a:xfrm>
            <a:off x="412823" y="3410940"/>
            <a:ext cx="1506711"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B050"/>
                </a:solidFill>
                <a:latin typeface="Arial"/>
                <a:ea typeface="Arial"/>
                <a:cs typeface="Arial"/>
                <a:sym typeface="Arial"/>
              </a:rPr>
              <a:t>Joseph Miller</a:t>
            </a:r>
            <a:endParaRPr b="0" i="0" sz="1400" u="none" cap="none" strike="noStrike">
              <a:solidFill>
                <a:srgbClr val="000000"/>
              </a:solidFill>
              <a:latin typeface="Arial"/>
              <a:ea typeface="Arial"/>
              <a:cs typeface="Arial"/>
              <a:sym typeface="Arial"/>
            </a:endParaRPr>
          </a:p>
        </p:txBody>
      </p:sp>
      <p:sp>
        <p:nvSpPr>
          <p:cNvPr id="89" name="Google Shape;89;p4"/>
          <p:cNvSpPr/>
          <p:nvPr/>
        </p:nvSpPr>
        <p:spPr>
          <a:xfrm>
            <a:off x="497799" y="3740392"/>
            <a:ext cx="1697884" cy="970557"/>
          </a:xfrm>
          <a:prstGeom prst="flowChartProcess">
            <a:avLst/>
          </a:prstGeom>
          <a:noFill/>
          <a:ln cap="flat" cmpd="sng" w="25400">
            <a:solidFill>
              <a:srgbClr val="7030A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 name="Google Shape;90;p4"/>
          <p:cNvSpPr/>
          <p:nvPr/>
        </p:nvSpPr>
        <p:spPr>
          <a:xfrm>
            <a:off x="501193" y="5033260"/>
            <a:ext cx="1697884" cy="970557"/>
          </a:xfrm>
          <a:prstGeom prst="flowChartProcess">
            <a:avLst/>
          </a:prstGeom>
          <a:noFill/>
          <a:ln cap="flat" cmpd="sng" w="25400">
            <a:solidFill>
              <a:srgbClr val="C0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 name="Google Shape;91;p4"/>
          <p:cNvSpPr/>
          <p:nvPr/>
        </p:nvSpPr>
        <p:spPr>
          <a:xfrm>
            <a:off x="4757737" y="3045639"/>
            <a:ext cx="1697884" cy="2212200"/>
          </a:xfrm>
          <a:prstGeom prst="flowChartProcess">
            <a:avLst/>
          </a:prstGeom>
          <a:noFill/>
          <a:ln cap="flat" cmpd="sng" w="25400">
            <a:solidFill>
              <a:srgbClr val="C0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2" name="Google Shape;92;p4"/>
          <p:cNvSpPr txBox="1"/>
          <p:nvPr/>
        </p:nvSpPr>
        <p:spPr>
          <a:xfrm>
            <a:off x="380390" y="4712630"/>
            <a:ext cx="944467"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7030A0"/>
                </a:solidFill>
                <a:latin typeface="Arial"/>
                <a:ea typeface="Arial"/>
                <a:cs typeface="Arial"/>
                <a:sym typeface="Arial"/>
              </a:rPr>
              <a:t>Lam Tran</a:t>
            </a:r>
            <a:endParaRPr b="0" i="0" sz="1400" u="none" cap="none" strike="noStrike">
              <a:solidFill>
                <a:srgbClr val="000000"/>
              </a:solidFill>
              <a:latin typeface="Arial"/>
              <a:ea typeface="Arial"/>
              <a:cs typeface="Arial"/>
              <a:sym typeface="Arial"/>
            </a:endParaRPr>
          </a:p>
        </p:txBody>
      </p:sp>
      <p:sp>
        <p:nvSpPr>
          <p:cNvPr id="93" name="Google Shape;93;p4"/>
          <p:cNvSpPr txBox="1"/>
          <p:nvPr/>
        </p:nvSpPr>
        <p:spPr>
          <a:xfrm>
            <a:off x="422522" y="6014320"/>
            <a:ext cx="1506711"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C00000"/>
                </a:solidFill>
                <a:latin typeface="Arial"/>
                <a:ea typeface="Arial"/>
                <a:cs typeface="Arial"/>
                <a:sym typeface="Arial"/>
              </a:rPr>
              <a:t>Pace Dominy</a:t>
            </a:r>
            <a:endParaRPr b="0" i="0" sz="1400" u="none" cap="none" strike="noStrike">
              <a:solidFill>
                <a:srgbClr val="000000"/>
              </a:solidFill>
              <a:latin typeface="Arial"/>
              <a:ea typeface="Arial"/>
              <a:cs typeface="Arial"/>
              <a:sym typeface="Arial"/>
            </a:endParaRPr>
          </a:p>
        </p:txBody>
      </p:sp>
      <p:sp>
        <p:nvSpPr>
          <p:cNvPr id="94" name="Google Shape;94;p4"/>
          <p:cNvSpPr txBox="1"/>
          <p:nvPr/>
        </p:nvSpPr>
        <p:spPr>
          <a:xfrm>
            <a:off x="4655523" y="5268736"/>
            <a:ext cx="1506711"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C00000"/>
                </a:solidFill>
                <a:latin typeface="Arial"/>
                <a:ea typeface="Arial"/>
                <a:cs typeface="Arial"/>
                <a:sym typeface="Arial"/>
              </a:rPr>
              <a:t>Pace Dominy</a:t>
            </a:r>
            <a:endParaRPr b="0" i="0" sz="1400" u="none" cap="none" strike="noStrike">
              <a:solidFill>
                <a:srgbClr val="000000"/>
              </a:solidFill>
              <a:latin typeface="Arial"/>
              <a:ea typeface="Arial"/>
              <a:cs typeface="Arial"/>
              <a:sym typeface="Arial"/>
            </a:endParaRPr>
          </a:p>
        </p:txBody>
      </p:sp>
      <p:cxnSp>
        <p:nvCxnSpPr>
          <p:cNvPr id="95" name="Google Shape;95;p4"/>
          <p:cNvCxnSpPr>
            <a:stCxn id="67" idx="3"/>
            <a:endCxn id="69" idx="1"/>
          </p:cNvCxnSpPr>
          <p:nvPr/>
        </p:nvCxnSpPr>
        <p:spPr>
          <a:xfrm flipH="1" rot="10800000">
            <a:off x="4026539" y="3551629"/>
            <a:ext cx="901200" cy="650700"/>
          </a:xfrm>
          <a:prstGeom prst="curvedConnector3">
            <a:avLst>
              <a:gd fmla="val 50000" name="adj1"/>
            </a:avLst>
          </a:prstGeom>
          <a:noFill/>
          <a:ln cap="flat" cmpd="sng" w="9525">
            <a:solidFill>
              <a:schemeClr val="dk1"/>
            </a:solidFill>
            <a:prstDash val="solid"/>
            <a:round/>
            <a:headEnd len="sm" w="sm" type="none"/>
            <a:tailEnd len="med" w="med" type="triangle"/>
          </a:ln>
        </p:spPr>
      </p:cxnSp>
      <p:sp>
        <p:nvSpPr>
          <p:cNvPr id="96" name="Google Shape;96;p4"/>
          <p:cNvSpPr txBox="1"/>
          <p:nvPr/>
        </p:nvSpPr>
        <p:spPr>
          <a:xfrm>
            <a:off x="4192405" y="3398402"/>
            <a:ext cx="605235" cy="2307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Control</a:t>
            </a:r>
            <a:endParaRPr b="0" i="0" sz="1400" u="none" cap="none" strike="noStrike">
              <a:solidFill>
                <a:srgbClr val="000000"/>
              </a:solidFill>
              <a:latin typeface="Arial"/>
              <a:ea typeface="Arial"/>
              <a:cs typeface="Arial"/>
              <a:sym typeface="Arial"/>
            </a:endParaRPr>
          </a:p>
        </p:txBody>
      </p:sp>
      <p:cxnSp>
        <p:nvCxnSpPr>
          <p:cNvPr id="97" name="Google Shape;97;p4"/>
          <p:cNvCxnSpPr>
            <a:stCxn id="66" idx="3"/>
          </p:cNvCxnSpPr>
          <p:nvPr/>
        </p:nvCxnSpPr>
        <p:spPr>
          <a:xfrm>
            <a:off x="2036943" y="5518538"/>
            <a:ext cx="784500" cy="0"/>
          </a:xfrm>
          <a:prstGeom prst="straightConnector1">
            <a:avLst/>
          </a:prstGeom>
          <a:noFill/>
          <a:ln cap="flat" cmpd="sng" w="9525">
            <a:solidFill>
              <a:schemeClr val="dk1"/>
            </a:solidFill>
            <a:prstDash val="solid"/>
            <a:round/>
            <a:headEnd len="sm" w="sm" type="none"/>
            <a:tailEnd len="med" w="med" type="triangle"/>
          </a:ln>
        </p:spPr>
      </p:cxnSp>
      <p:sp>
        <p:nvSpPr>
          <p:cNvPr id="98" name="Google Shape;98;p4"/>
          <p:cNvSpPr txBox="1"/>
          <p:nvPr/>
        </p:nvSpPr>
        <p:spPr>
          <a:xfrm>
            <a:off x="2906289" y="5146574"/>
            <a:ext cx="1029413" cy="7847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1" lang="en-US" sz="900" u="none" cap="none" strike="noStrike">
                <a:solidFill>
                  <a:srgbClr val="000000"/>
                </a:solidFill>
                <a:latin typeface="Arial"/>
                <a:ea typeface="Arial"/>
                <a:cs typeface="Arial"/>
                <a:sym typeface="Arial"/>
              </a:rPr>
              <a:t>Provides power to all subsystems except Android application</a:t>
            </a:r>
            <a:endParaRPr b="0" i="1" sz="9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Schedule: Recent Progress</a:t>
            </a:r>
            <a:endParaRPr/>
          </a:p>
        </p:txBody>
      </p:sp>
      <p:pic>
        <p:nvPicPr>
          <p:cNvPr id="104" name="Google Shape;104;p17"/>
          <p:cNvPicPr preferRelativeResize="0"/>
          <p:nvPr/>
        </p:nvPicPr>
        <p:blipFill rotWithShape="1">
          <a:blip r:embed="rId3">
            <a:alphaModFix/>
          </a:blip>
          <a:srcRect b="0" l="0" r="8441" t="0"/>
          <a:stretch/>
        </p:blipFill>
        <p:spPr>
          <a:xfrm>
            <a:off x="28200" y="2012175"/>
            <a:ext cx="9087602" cy="388212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16b4538bc54_1_2"/>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Schedule: Looking Forward</a:t>
            </a:r>
            <a:endParaRPr/>
          </a:p>
        </p:txBody>
      </p:sp>
      <p:pic>
        <p:nvPicPr>
          <p:cNvPr id="110" name="Google Shape;110;g16b4538bc54_1_2"/>
          <p:cNvPicPr preferRelativeResize="0"/>
          <p:nvPr/>
        </p:nvPicPr>
        <p:blipFill>
          <a:blip r:embed="rId3">
            <a:alphaModFix/>
          </a:blip>
          <a:stretch>
            <a:fillRect/>
          </a:stretch>
        </p:blipFill>
        <p:spPr>
          <a:xfrm>
            <a:off x="778263" y="1792677"/>
            <a:ext cx="7587464" cy="470032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5"/>
          <p:cNvSpPr txBox="1"/>
          <p:nvPr>
            <p:ph type="title"/>
          </p:nvPr>
        </p:nvSpPr>
        <p:spPr>
          <a:xfrm>
            <a:off x="457200" y="1068275"/>
            <a:ext cx="8226000" cy="6828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11627"/>
              <a:buFont typeface="Arial"/>
              <a:buNone/>
            </a:pPr>
            <a:r>
              <a:rPr lang="en-US" sz="2580"/>
              <a:t>Android Application - Joseph</a:t>
            </a:r>
            <a:endParaRPr sz="2580"/>
          </a:p>
          <a:p>
            <a:pPr indent="0" lvl="0" marL="0" rtl="0" algn="ctr">
              <a:lnSpc>
                <a:spcPct val="100000"/>
              </a:lnSpc>
              <a:spcBef>
                <a:spcPts val="0"/>
              </a:spcBef>
              <a:spcAft>
                <a:spcPts val="0"/>
              </a:spcAft>
              <a:buClr>
                <a:schemeClr val="dk1"/>
              </a:buClr>
              <a:buSzPct val="182276"/>
              <a:buFont typeface="Arial"/>
              <a:buNone/>
            </a:pPr>
            <a:r>
              <a:rPr b="0" i="1" lang="en-US" sz="1580"/>
              <a:t>Engineering Design Accomplishments (ECEN 403)</a:t>
            </a:r>
            <a:endParaRPr b="0" i="1" sz="1580"/>
          </a:p>
        </p:txBody>
      </p:sp>
      <p:sp>
        <p:nvSpPr>
          <p:cNvPr id="116" name="Google Shape;116;p5"/>
          <p:cNvSpPr txBox="1"/>
          <p:nvPr/>
        </p:nvSpPr>
        <p:spPr>
          <a:xfrm>
            <a:off x="666300" y="1849275"/>
            <a:ext cx="80169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US" sz="1200"/>
              <a:t>Introduction to the Kotlin language and Android Studio</a:t>
            </a:r>
            <a:endParaRPr sz="1200"/>
          </a:p>
          <a:p>
            <a:pPr indent="-304800" lvl="0" marL="457200" rtl="0" algn="l">
              <a:spcBef>
                <a:spcPts val="0"/>
              </a:spcBef>
              <a:spcAft>
                <a:spcPts val="0"/>
              </a:spcAft>
              <a:buSzPts val="1200"/>
              <a:buChar char="●"/>
            </a:pPr>
            <a:r>
              <a:rPr lang="en-US" sz="1200"/>
              <a:t>Implementation of basic interface features with Jetpack Compose</a:t>
            </a:r>
            <a:endParaRPr sz="1200"/>
          </a:p>
          <a:p>
            <a:pPr indent="-304800" lvl="0" marL="457200" rtl="0" algn="l">
              <a:spcBef>
                <a:spcPts val="0"/>
              </a:spcBef>
              <a:spcAft>
                <a:spcPts val="0"/>
              </a:spcAft>
              <a:buSzPts val="1200"/>
              <a:buChar char="●"/>
            </a:pPr>
            <a:r>
              <a:rPr lang="en-US" sz="1200"/>
              <a:t>Structure of Material Design-compliant user interfaces</a:t>
            </a:r>
            <a:endParaRPr sz="1200"/>
          </a:p>
          <a:p>
            <a:pPr indent="-304800" lvl="0" marL="457200" rtl="0" algn="l">
              <a:spcBef>
                <a:spcPts val="0"/>
              </a:spcBef>
              <a:spcAft>
                <a:spcPts val="0"/>
              </a:spcAft>
              <a:buSzPts val="1200"/>
              <a:buChar char="●"/>
            </a:pPr>
            <a:r>
              <a:rPr lang="en-US" sz="1200"/>
              <a:t>Navigation between screens using Jetpack Compose interface features</a:t>
            </a:r>
            <a:endParaRPr sz="1200"/>
          </a:p>
          <a:p>
            <a:pPr indent="-304800" lvl="0" marL="457200" rtl="0" algn="l">
              <a:spcBef>
                <a:spcPts val="0"/>
              </a:spcBef>
              <a:spcAft>
                <a:spcPts val="0"/>
              </a:spcAft>
              <a:buSzPts val="1200"/>
              <a:buChar char="●"/>
            </a:pPr>
            <a:r>
              <a:rPr lang="en-US" sz="1200"/>
              <a:t>Created a Github repository for version control</a:t>
            </a:r>
            <a:endParaRPr sz="1100"/>
          </a:p>
        </p:txBody>
      </p:sp>
      <p:pic>
        <p:nvPicPr>
          <p:cNvPr id="117" name="Google Shape;117;p5"/>
          <p:cNvPicPr preferRelativeResize="0"/>
          <p:nvPr/>
        </p:nvPicPr>
        <p:blipFill rotWithShape="1">
          <a:blip r:embed="rId3">
            <a:alphaModFix/>
          </a:blip>
          <a:srcRect b="49" l="0" r="0" t="59"/>
          <a:stretch/>
        </p:blipFill>
        <p:spPr>
          <a:xfrm>
            <a:off x="1489213" y="2961750"/>
            <a:ext cx="6161976" cy="3456224"/>
          </a:xfrm>
          <a:prstGeom prst="rect">
            <a:avLst/>
          </a:prstGeom>
          <a:noFill/>
          <a:ln>
            <a:noFill/>
          </a:ln>
        </p:spPr>
      </p:pic>
      <p:sp>
        <p:nvSpPr>
          <p:cNvPr id="118" name="Google Shape;118;p5"/>
          <p:cNvSpPr/>
          <p:nvPr/>
        </p:nvSpPr>
        <p:spPr>
          <a:xfrm>
            <a:off x="5154300" y="3978300"/>
            <a:ext cx="2886600" cy="1528500"/>
          </a:xfrm>
          <a:prstGeom prst="rect">
            <a:avLst/>
          </a:prstGeom>
          <a:solidFill>
            <a:srgbClr val="D9D9D9">
              <a:alpha val="47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a:off x="3853200" y="3978300"/>
            <a:ext cx="1301100" cy="1528500"/>
          </a:xfrm>
          <a:prstGeom prst="rect">
            <a:avLst/>
          </a:prstGeom>
          <a:solidFill>
            <a:srgbClr val="DF3939">
              <a:alpha val="47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txBox="1"/>
          <p:nvPr/>
        </p:nvSpPr>
        <p:spPr>
          <a:xfrm>
            <a:off x="3881700" y="2998538"/>
            <a:ext cx="12441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solidFill>
                  <a:srgbClr val="C00000"/>
                </a:solidFill>
              </a:rPr>
              <a:t>To be completed (ECEN 403)</a:t>
            </a:r>
            <a:endParaRPr sz="1500">
              <a:solidFill>
                <a:srgbClr val="C00000"/>
              </a:solidFill>
            </a:endParaRPr>
          </a:p>
        </p:txBody>
      </p:sp>
      <p:sp>
        <p:nvSpPr>
          <p:cNvPr id="121" name="Google Shape;121;p5"/>
          <p:cNvSpPr txBox="1"/>
          <p:nvPr/>
        </p:nvSpPr>
        <p:spPr>
          <a:xfrm>
            <a:off x="5502300" y="3105750"/>
            <a:ext cx="2190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solidFill>
                  <a:srgbClr val="9E9E9E"/>
                </a:solidFill>
              </a:rPr>
              <a:t>To be completed (ECEN 404)</a:t>
            </a:r>
            <a:endParaRPr sz="1500">
              <a:solidFill>
                <a:srgbClr val="9E9E9E"/>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18c4d3a4003_4_20"/>
          <p:cNvSpPr txBox="1"/>
          <p:nvPr>
            <p:ph type="title"/>
          </p:nvPr>
        </p:nvSpPr>
        <p:spPr>
          <a:xfrm>
            <a:off x="457200" y="1068275"/>
            <a:ext cx="8226000" cy="6828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11627"/>
              <a:buFont typeface="Arial"/>
              <a:buNone/>
            </a:pPr>
            <a:r>
              <a:rPr lang="en-US" sz="2580"/>
              <a:t>Android Application - Joseph</a:t>
            </a:r>
            <a:endParaRPr sz="2580"/>
          </a:p>
          <a:p>
            <a:pPr indent="0" lvl="0" marL="0" rtl="0" algn="ctr">
              <a:lnSpc>
                <a:spcPct val="100000"/>
              </a:lnSpc>
              <a:spcBef>
                <a:spcPts val="0"/>
              </a:spcBef>
              <a:spcAft>
                <a:spcPts val="0"/>
              </a:spcAft>
              <a:buClr>
                <a:schemeClr val="dk1"/>
              </a:buClr>
              <a:buSzPct val="182277"/>
              <a:buFont typeface="Arial"/>
              <a:buNone/>
            </a:pPr>
            <a:r>
              <a:rPr b="0" i="1" lang="en-US" sz="1580"/>
              <a:t>Engineering Design Accomplishments (ECEN 403)</a:t>
            </a:r>
            <a:endParaRPr b="0" i="1" sz="1580"/>
          </a:p>
        </p:txBody>
      </p:sp>
      <p:pic>
        <p:nvPicPr>
          <p:cNvPr id="127" name="Google Shape;127;g18c4d3a4003_4_20"/>
          <p:cNvPicPr preferRelativeResize="0"/>
          <p:nvPr/>
        </p:nvPicPr>
        <p:blipFill>
          <a:blip r:embed="rId3">
            <a:alphaModFix/>
          </a:blip>
          <a:stretch>
            <a:fillRect/>
          </a:stretch>
        </p:blipFill>
        <p:spPr>
          <a:xfrm>
            <a:off x="152400" y="1903475"/>
            <a:ext cx="2215824" cy="4802125"/>
          </a:xfrm>
          <a:prstGeom prst="rect">
            <a:avLst/>
          </a:prstGeom>
          <a:noFill/>
          <a:ln>
            <a:noFill/>
          </a:ln>
        </p:spPr>
      </p:pic>
      <p:pic>
        <p:nvPicPr>
          <p:cNvPr id="128" name="Google Shape;128;g18c4d3a4003_4_20"/>
          <p:cNvPicPr preferRelativeResize="0"/>
          <p:nvPr/>
        </p:nvPicPr>
        <p:blipFill>
          <a:blip r:embed="rId4">
            <a:alphaModFix/>
          </a:blip>
          <a:stretch>
            <a:fillRect/>
          </a:stretch>
        </p:blipFill>
        <p:spPr>
          <a:xfrm>
            <a:off x="2520624" y="1903475"/>
            <a:ext cx="2215824" cy="4802125"/>
          </a:xfrm>
          <a:prstGeom prst="rect">
            <a:avLst/>
          </a:prstGeom>
          <a:noFill/>
          <a:ln>
            <a:noFill/>
          </a:ln>
        </p:spPr>
      </p:pic>
      <p:pic>
        <p:nvPicPr>
          <p:cNvPr id="129" name="Google Shape;129;g18c4d3a4003_4_20"/>
          <p:cNvPicPr preferRelativeResize="0"/>
          <p:nvPr/>
        </p:nvPicPr>
        <p:blipFill>
          <a:blip r:embed="rId5">
            <a:alphaModFix/>
          </a:blip>
          <a:stretch>
            <a:fillRect/>
          </a:stretch>
        </p:blipFill>
        <p:spPr>
          <a:xfrm>
            <a:off x="4888848" y="1903475"/>
            <a:ext cx="4102750" cy="2461650"/>
          </a:xfrm>
          <a:prstGeom prst="rect">
            <a:avLst/>
          </a:prstGeom>
          <a:noFill/>
          <a:ln>
            <a:noFill/>
          </a:ln>
        </p:spPr>
      </p:pic>
      <p:pic>
        <p:nvPicPr>
          <p:cNvPr id="130" name="Google Shape;130;g18c4d3a4003_4_20"/>
          <p:cNvPicPr preferRelativeResize="0"/>
          <p:nvPr/>
        </p:nvPicPr>
        <p:blipFill rotWithShape="1">
          <a:blip r:embed="rId6">
            <a:alphaModFix/>
          </a:blip>
          <a:srcRect b="12990" l="0" r="0" t="0"/>
          <a:stretch/>
        </p:blipFill>
        <p:spPr>
          <a:xfrm>
            <a:off x="4888850" y="4517525"/>
            <a:ext cx="4255150" cy="222147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18c4d3a4003_4_39"/>
          <p:cNvSpPr txBox="1"/>
          <p:nvPr>
            <p:ph type="title"/>
          </p:nvPr>
        </p:nvSpPr>
        <p:spPr>
          <a:xfrm>
            <a:off x="457200" y="1068275"/>
            <a:ext cx="8226000" cy="6828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11627"/>
              <a:buFont typeface="Arial"/>
              <a:buNone/>
            </a:pPr>
            <a:r>
              <a:rPr lang="en-US" sz="2580"/>
              <a:t>Android Application - Joseph</a:t>
            </a:r>
            <a:endParaRPr sz="2580"/>
          </a:p>
          <a:p>
            <a:pPr indent="0" lvl="0" marL="0" rtl="0" algn="ctr">
              <a:lnSpc>
                <a:spcPct val="100000"/>
              </a:lnSpc>
              <a:spcBef>
                <a:spcPts val="0"/>
              </a:spcBef>
              <a:spcAft>
                <a:spcPts val="0"/>
              </a:spcAft>
              <a:buClr>
                <a:schemeClr val="dk1"/>
              </a:buClr>
              <a:buSzPct val="182277"/>
              <a:buFont typeface="Arial"/>
              <a:buNone/>
            </a:pPr>
            <a:r>
              <a:rPr i="1" lang="en-US" sz="1580"/>
              <a:t>Execution</a:t>
            </a:r>
            <a:r>
              <a:rPr b="0" i="1" lang="en-US" sz="1580"/>
              <a:t> and Validation Status</a:t>
            </a:r>
            <a:endParaRPr b="0" i="1" sz="1580"/>
          </a:p>
        </p:txBody>
      </p:sp>
      <p:graphicFrame>
        <p:nvGraphicFramePr>
          <p:cNvPr id="136" name="Google Shape;136;g18c4d3a4003_4_39"/>
          <p:cNvGraphicFramePr/>
          <p:nvPr/>
        </p:nvGraphicFramePr>
        <p:xfrm>
          <a:off x="457200" y="1751075"/>
          <a:ext cx="3000000" cy="3000000"/>
        </p:xfrm>
        <a:graphic>
          <a:graphicData uri="http://schemas.openxmlformats.org/drawingml/2006/table">
            <a:tbl>
              <a:tblPr>
                <a:noFill/>
                <a:tableStyleId>{565B2631-FB63-47D8-B066-D491F60F2EFC}</a:tableStyleId>
              </a:tblPr>
              <a:tblGrid>
                <a:gridCol w="2742000"/>
                <a:gridCol w="2742000"/>
                <a:gridCol w="2742000"/>
              </a:tblGrid>
              <a:tr h="396200">
                <a:tc>
                  <a:txBody>
                    <a:bodyPr/>
                    <a:lstStyle/>
                    <a:p>
                      <a:pPr indent="0" lvl="0" marL="0" rtl="0" algn="l">
                        <a:spcBef>
                          <a:spcPts val="0"/>
                        </a:spcBef>
                        <a:spcAft>
                          <a:spcPts val="0"/>
                        </a:spcAft>
                        <a:buNone/>
                      </a:pPr>
                      <a:r>
                        <a:rPr b="1" lang="en-US"/>
                        <a:t>Subsystem </a:t>
                      </a:r>
                      <a:r>
                        <a:rPr b="1" lang="en-US"/>
                        <a:t>FSR Item</a:t>
                      </a:r>
                      <a:endParaRPr b="1"/>
                    </a:p>
                  </a:txBody>
                  <a:tcPr marT="91425" marB="91425" marR="91425" marL="91425">
                    <a:solidFill>
                      <a:srgbClr val="9E9E9E"/>
                    </a:solidFill>
                  </a:tcPr>
                </a:tc>
                <a:tc>
                  <a:txBody>
                    <a:bodyPr/>
                    <a:lstStyle/>
                    <a:p>
                      <a:pPr indent="0" lvl="0" marL="0" rtl="0" algn="l">
                        <a:spcBef>
                          <a:spcPts val="0"/>
                        </a:spcBef>
                        <a:spcAft>
                          <a:spcPts val="0"/>
                        </a:spcAft>
                        <a:buNone/>
                      </a:pPr>
                      <a:r>
                        <a:rPr b="1" lang="en-US"/>
                        <a:t>Title</a:t>
                      </a:r>
                      <a:endParaRPr b="1"/>
                    </a:p>
                  </a:txBody>
                  <a:tcPr marT="91425" marB="91425" marR="91425" marL="91425">
                    <a:solidFill>
                      <a:srgbClr val="9E9E9E"/>
                    </a:solidFill>
                  </a:tcPr>
                </a:tc>
                <a:tc>
                  <a:txBody>
                    <a:bodyPr/>
                    <a:lstStyle/>
                    <a:p>
                      <a:pPr indent="0" lvl="0" marL="0" rtl="0" algn="l">
                        <a:spcBef>
                          <a:spcPts val="0"/>
                        </a:spcBef>
                        <a:spcAft>
                          <a:spcPts val="0"/>
                        </a:spcAft>
                        <a:buNone/>
                      </a:pPr>
                      <a:r>
                        <a:rPr b="1" lang="en-US"/>
                        <a:t>Status</a:t>
                      </a:r>
                      <a:endParaRPr b="1"/>
                    </a:p>
                  </a:txBody>
                  <a:tcPr marT="91425" marB="91425" marR="91425" marL="91425">
                    <a:solidFill>
                      <a:srgbClr val="9E9E9E"/>
                    </a:solidFill>
                  </a:tcPr>
                </a:tc>
              </a:tr>
              <a:tr h="609575">
                <a:tc>
                  <a:txBody>
                    <a:bodyPr/>
                    <a:lstStyle/>
                    <a:p>
                      <a:pPr indent="0" lvl="0" marL="0" rtl="0" algn="l">
                        <a:spcBef>
                          <a:spcPts val="0"/>
                        </a:spcBef>
                        <a:spcAft>
                          <a:spcPts val="0"/>
                        </a:spcAft>
                        <a:buNone/>
                      </a:pPr>
                      <a:r>
                        <a:rPr lang="en-US"/>
                        <a:t>3.2.1.1</a:t>
                      </a:r>
                      <a:endParaRPr/>
                    </a:p>
                  </a:txBody>
                  <a:tcPr marT="91425" marB="91425" marR="91425" marL="91425"/>
                </a:tc>
                <a:tc>
                  <a:txBody>
                    <a:bodyPr/>
                    <a:lstStyle/>
                    <a:p>
                      <a:pPr indent="0" lvl="0" marL="0" rtl="0" algn="l">
                        <a:spcBef>
                          <a:spcPts val="0"/>
                        </a:spcBef>
                        <a:spcAft>
                          <a:spcPts val="0"/>
                        </a:spcAft>
                        <a:buNone/>
                      </a:pPr>
                      <a:r>
                        <a:rPr lang="en-US"/>
                        <a:t>Android Version Compatibility</a:t>
                      </a:r>
                      <a:endParaRPr/>
                    </a:p>
                  </a:txBody>
                  <a:tcPr marT="91425" marB="91425" marR="91425" marL="91425"/>
                </a:tc>
                <a:tc>
                  <a:txBody>
                    <a:bodyPr/>
                    <a:lstStyle/>
                    <a:p>
                      <a:pPr indent="0" lvl="0" marL="0" rtl="0" algn="l">
                        <a:spcBef>
                          <a:spcPts val="0"/>
                        </a:spcBef>
                        <a:spcAft>
                          <a:spcPts val="0"/>
                        </a:spcAft>
                        <a:buNone/>
                      </a:pPr>
                      <a:r>
                        <a:rPr lang="en-US">
                          <a:solidFill>
                            <a:srgbClr val="00B050"/>
                          </a:solidFill>
                        </a:rPr>
                        <a:t>Completed</a:t>
                      </a:r>
                      <a:r>
                        <a:rPr lang="en-US"/>
                        <a:t> (Targets API version 32, minimum API 28)</a:t>
                      </a:r>
                      <a:endParaRPr/>
                    </a:p>
                  </a:txBody>
                  <a:tcPr marT="91425" marB="91425" marR="91425" marL="91425"/>
                </a:tc>
              </a:tr>
              <a:tr h="609575">
                <a:tc>
                  <a:txBody>
                    <a:bodyPr/>
                    <a:lstStyle/>
                    <a:p>
                      <a:pPr indent="0" lvl="0" marL="0" rtl="0" algn="l">
                        <a:spcBef>
                          <a:spcPts val="0"/>
                        </a:spcBef>
                        <a:spcAft>
                          <a:spcPts val="0"/>
                        </a:spcAft>
                        <a:buNone/>
                      </a:pPr>
                      <a:r>
                        <a:rPr lang="en-US"/>
                        <a:t>3.2.1.2</a:t>
                      </a:r>
                      <a:endParaRPr/>
                    </a:p>
                  </a:txBody>
                  <a:tcPr marT="91425" marB="91425" marR="91425" marL="91425"/>
                </a:tc>
                <a:tc>
                  <a:txBody>
                    <a:bodyPr/>
                    <a:lstStyle/>
                    <a:p>
                      <a:pPr indent="0" lvl="0" marL="0" rtl="0" algn="l">
                        <a:spcBef>
                          <a:spcPts val="0"/>
                        </a:spcBef>
                        <a:spcAft>
                          <a:spcPts val="0"/>
                        </a:spcAft>
                        <a:buNone/>
                      </a:pPr>
                      <a:r>
                        <a:rPr lang="en-US"/>
                        <a:t>Device Form Factor Compatibility</a:t>
                      </a:r>
                      <a:endParaRPr/>
                    </a:p>
                  </a:txBody>
                  <a:tcPr marT="91425" marB="91425" marR="91425" marL="91425"/>
                </a:tc>
                <a:tc>
                  <a:txBody>
                    <a:bodyPr/>
                    <a:lstStyle/>
                    <a:p>
                      <a:pPr indent="0" lvl="0" marL="0" rtl="0" algn="l">
                        <a:spcBef>
                          <a:spcPts val="0"/>
                        </a:spcBef>
                        <a:spcAft>
                          <a:spcPts val="0"/>
                        </a:spcAft>
                        <a:buNone/>
                      </a:pPr>
                      <a:r>
                        <a:rPr lang="en-US">
                          <a:solidFill>
                            <a:srgbClr val="00B050"/>
                          </a:solidFill>
                        </a:rPr>
                        <a:t>Completed</a:t>
                      </a:r>
                      <a:r>
                        <a:rPr lang="en-US"/>
                        <a:t> (Tablets and Smartphones)</a:t>
                      </a:r>
                      <a:endParaRPr/>
                    </a:p>
                  </a:txBody>
                  <a:tcPr marT="91425" marB="91425" marR="91425" marL="91425"/>
                </a:tc>
              </a:tr>
              <a:tr h="822925">
                <a:tc>
                  <a:txBody>
                    <a:bodyPr/>
                    <a:lstStyle/>
                    <a:p>
                      <a:pPr indent="0" lvl="0" marL="0" rtl="0" algn="l">
                        <a:spcBef>
                          <a:spcPts val="0"/>
                        </a:spcBef>
                        <a:spcAft>
                          <a:spcPts val="0"/>
                        </a:spcAft>
                        <a:buNone/>
                      </a:pPr>
                      <a:r>
                        <a:rPr lang="en-US"/>
                        <a:t>3.2.1.3</a:t>
                      </a:r>
                      <a:endParaRPr/>
                    </a:p>
                  </a:txBody>
                  <a:tcPr marT="91425" marB="91425" marR="91425" marL="91425"/>
                </a:tc>
                <a:tc>
                  <a:txBody>
                    <a:bodyPr/>
                    <a:lstStyle/>
                    <a:p>
                      <a:pPr indent="0" lvl="0" marL="0" rtl="0" algn="l">
                        <a:spcBef>
                          <a:spcPts val="0"/>
                        </a:spcBef>
                        <a:spcAft>
                          <a:spcPts val="0"/>
                        </a:spcAft>
                        <a:buNone/>
                      </a:pPr>
                      <a:r>
                        <a:rPr lang="en-US"/>
                        <a:t>Programming Language and Development Environment</a:t>
                      </a:r>
                      <a:endParaRPr/>
                    </a:p>
                  </a:txBody>
                  <a:tcPr marT="91425" marB="91425" marR="91425" marL="91425"/>
                </a:tc>
                <a:tc>
                  <a:txBody>
                    <a:bodyPr/>
                    <a:lstStyle/>
                    <a:p>
                      <a:pPr indent="0" lvl="0" marL="0" rtl="0" algn="l">
                        <a:spcBef>
                          <a:spcPts val="0"/>
                        </a:spcBef>
                        <a:spcAft>
                          <a:spcPts val="0"/>
                        </a:spcAft>
                        <a:buNone/>
                      </a:pPr>
                      <a:r>
                        <a:rPr lang="en-US">
                          <a:solidFill>
                            <a:srgbClr val="00B050"/>
                          </a:solidFill>
                        </a:rPr>
                        <a:t>Completed</a:t>
                      </a:r>
                      <a:r>
                        <a:rPr lang="en-US"/>
                        <a:t> (Kotlin in Android Studio)</a:t>
                      </a:r>
                      <a:endParaRPr/>
                    </a:p>
                  </a:txBody>
                  <a:tcPr marT="91425" marB="91425" marR="91425" marL="91425"/>
                </a:tc>
              </a:tr>
              <a:tr h="396200">
                <a:tc>
                  <a:txBody>
                    <a:bodyPr/>
                    <a:lstStyle/>
                    <a:p>
                      <a:pPr indent="0" lvl="0" marL="0" rtl="0" algn="l">
                        <a:spcBef>
                          <a:spcPts val="0"/>
                        </a:spcBef>
                        <a:spcAft>
                          <a:spcPts val="0"/>
                        </a:spcAft>
                        <a:buNone/>
                      </a:pPr>
                      <a:r>
                        <a:rPr lang="en-US"/>
                        <a:t>3.2.2.1</a:t>
                      </a:r>
                      <a:endParaRPr/>
                    </a:p>
                  </a:txBody>
                  <a:tcPr marT="91425" marB="91425" marR="91425" marL="91425"/>
                </a:tc>
                <a:tc>
                  <a:txBody>
                    <a:bodyPr/>
                    <a:lstStyle/>
                    <a:p>
                      <a:pPr indent="0" lvl="0" marL="0" rtl="0" algn="l">
                        <a:spcBef>
                          <a:spcPts val="0"/>
                        </a:spcBef>
                        <a:spcAft>
                          <a:spcPts val="0"/>
                        </a:spcAft>
                        <a:buNone/>
                      </a:pPr>
                      <a:r>
                        <a:rPr lang="en-US"/>
                        <a:t>Physical Size</a:t>
                      </a:r>
                      <a:endParaRPr/>
                    </a:p>
                  </a:txBody>
                  <a:tcPr marT="91425" marB="91425" marR="91425" marL="91425"/>
                </a:tc>
                <a:tc>
                  <a:txBody>
                    <a:bodyPr/>
                    <a:lstStyle/>
                    <a:p>
                      <a:pPr indent="0" lvl="0" marL="0" rtl="0" algn="l">
                        <a:spcBef>
                          <a:spcPts val="0"/>
                        </a:spcBef>
                        <a:spcAft>
                          <a:spcPts val="0"/>
                        </a:spcAft>
                        <a:buNone/>
                      </a:pPr>
                      <a:r>
                        <a:rPr lang="en-US">
                          <a:solidFill>
                            <a:srgbClr val="00B050"/>
                          </a:solidFill>
                        </a:rPr>
                        <a:t>Completed</a:t>
                      </a:r>
                      <a:r>
                        <a:rPr lang="en-US"/>
                        <a:t> (16.98 MB)</a:t>
                      </a:r>
                      <a:endParaRPr/>
                    </a:p>
                  </a:txBody>
                  <a:tcPr marT="91425" marB="91425" marR="91425" marL="91425"/>
                </a:tc>
              </a:tr>
            </a:tbl>
          </a:graphicData>
        </a:graphic>
      </p:graphicFrame>
      <p:pic>
        <p:nvPicPr>
          <p:cNvPr id="137" name="Google Shape;137;g18c4d3a4003_4_39"/>
          <p:cNvPicPr preferRelativeResize="0"/>
          <p:nvPr/>
        </p:nvPicPr>
        <p:blipFill rotWithShape="1">
          <a:blip r:embed="rId3">
            <a:alphaModFix/>
          </a:blip>
          <a:srcRect b="25017" l="6969" r="34660" t="47098"/>
          <a:stretch/>
        </p:blipFill>
        <p:spPr>
          <a:xfrm>
            <a:off x="457200" y="5026925"/>
            <a:ext cx="4114799" cy="1420259"/>
          </a:xfrm>
          <a:prstGeom prst="rect">
            <a:avLst/>
          </a:prstGeom>
          <a:noFill/>
          <a:ln>
            <a:noFill/>
          </a:ln>
        </p:spPr>
      </p:pic>
      <p:pic>
        <p:nvPicPr>
          <p:cNvPr id="138" name="Google Shape;138;g18c4d3a4003_4_39"/>
          <p:cNvPicPr preferRelativeResize="0"/>
          <p:nvPr/>
        </p:nvPicPr>
        <p:blipFill rotWithShape="1">
          <a:blip r:embed="rId4">
            <a:alphaModFix/>
          </a:blip>
          <a:srcRect b="42205" l="47489" r="2155" t="13568"/>
          <a:stretch/>
        </p:blipFill>
        <p:spPr>
          <a:xfrm>
            <a:off x="5049775" y="4779725"/>
            <a:ext cx="3633425" cy="191465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18c4d3a4003_4_50"/>
          <p:cNvSpPr txBox="1"/>
          <p:nvPr>
            <p:ph type="title"/>
          </p:nvPr>
        </p:nvSpPr>
        <p:spPr>
          <a:xfrm>
            <a:off x="457200" y="1068275"/>
            <a:ext cx="8226000" cy="6828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11627"/>
              <a:buFont typeface="Arial"/>
              <a:buNone/>
            </a:pPr>
            <a:r>
              <a:rPr lang="en-US" sz="2580"/>
              <a:t>Android Application - Joseph</a:t>
            </a:r>
            <a:endParaRPr sz="2580"/>
          </a:p>
          <a:p>
            <a:pPr indent="0" lvl="0" marL="0" rtl="0" algn="ctr">
              <a:lnSpc>
                <a:spcPct val="100000"/>
              </a:lnSpc>
              <a:spcBef>
                <a:spcPts val="0"/>
              </a:spcBef>
              <a:spcAft>
                <a:spcPts val="0"/>
              </a:spcAft>
              <a:buClr>
                <a:schemeClr val="dk1"/>
              </a:buClr>
              <a:buSzPct val="182277"/>
              <a:buFont typeface="Arial"/>
              <a:buNone/>
            </a:pPr>
            <a:r>
              <a:rPr b="0" i="1" lang="en-US" sz="1580"/>
              <a:t>Execution and </a:t>
            </a:r>
            <a:r>
              <a:rPr i="1" lang="en-US" sz="1580"/>
              <a:t>Validation</a:t>
            </a:r>
            <a:r>
              <a:rPr b="0" i="1" lang="en-US" sz="1580"/>
              <a:t> Status</a:t>
            </a:r>
            <a:endParaRPr b="0" i="1" sz="1580"/>
          </a:p>
        </p:txBody>
      </p:sp>
      <p:sp>
        <p:nvSpPr>
          <p:cNvPr id="144" name="Google Shape;144;g18c4d3a4003_4_50"/>
          <p:cNvSpPr txBox="1"/>
          <p:nvPr/>
        </p:nvSpPr>
        <p:spPr>
          <a:xfrm>
            <a:off x="348600" y="5170900"/>
            <a:ext cx="8446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Execution Points Completed</a:t>
            </a:r>
            <a:endParaRPr/>
          </a:p>
          <a:p>
            <a:pPr indent="-317500" lvl="0" marL="457200" rtl="0" algn="l">
              <a:spcBef>
                <a:spcPts val="0"/>
              </a:spcBef>
              <a:spcAft>
                <a:spcPts val="0"/>
              </a:spcAft>
              <a:buSzPts val="1400"/>
              <a:buChar char="●"/>
            </a:pPr>
            <a:r>
              <a:rPr lang="en-US"/>
              <a:t>Milestone 1 (FSRs/ICDs)</a:t>
            </a:r>
            <a:endParaRPr/>
          </a:p>
          <a:p>
            <a:pPr indent="-317500" lvl="1" marL="914400" rtl="0" algn="l">
              <a:spcBef>
                <a:spcPts val="0"/>
              </a:spcBef>
              <a:spcAft>
                <a:spcPts val="0"/>
              </a:spcAft>
              <a:buSzPts val="1400"/>
              <a:buChar char="○"/>
            </a:pPr>
            <a:r>
              <a:rPr lang="en-US"/>
              <a:t>Midterm Presentation finished, Project and Subsystem FSR/ICDs written</a:t>
            </a:r>
            <a:endParaRPr/>
          </a:p>
          <a:p>
            <a:pPr indent="-317500" lvl="0" marL="457200" rtl="0" algn="l">
              <a:spcBef>
                <a:spcPts val="0"/>
              </a:spcBef>
              <a:spcAft>
                <a:spcPts val="0"/>
              </a:spcAft>
              <a:buSzPts val="1400"/>
              <a:buChar char="●"/>
            </a:pPr>
            <a:r>
              <a:rPr lang="en-US"/>
              <a:t>Milestone 2 (Post-Midterm)</a:t>
            </a:r>
            <a:endParaRPr/>
          </a:p>
          <a:p>
            <a:pPr indent="-317500" lvl="1" marL="914400" rtl="0" algn="l">
              <a:spcBef>
                <a:spcPts val="0"/>
              </a:spcBef>
              <a:spcAft>
                <a:spcPts val="0"/>
              </a:spcAft>
              <a:buSzPts val="1400"/>
              <a:buChar char="○"/>
            </a:pPr>
            <a:r>
              <a:rPr lang="en-US"/>
              <a:t>Android Basics course finished, </a:t>
            </a:r>
            <a:r>
              <a:rPr lang="en-US"/>
              <a:t>Bluetooth</a:t>
            </a:r>
            <a:r>
              <a:rPr lang="en-US"/>
              <a:t> information learned, app skeleton/flowchart built, basic user interface completed</a:t>
            </a:r>
            <a:endParaRPr/>
          </a:p>
          <a:p>
            <a:pPr indent="0" lvl="0" marL="0" rtl="0" algn="l">
              <a:spcBef>
                <a:spcPts val="0"/>
              </a:spcBef>
              <a:spcAft>
                <a:spcPts val="0"/>
              </a:spcAft>
              <a:buNone/>
            </a:pPr>
            <a:r>
              <a:rPr lang="en-US"/>
              <a:t>Upcoming: formal validation tasks</a:t>
            </a:r>
            <a:endParaRPr/>
          </a:p>
        </p:txBody>
      </p:sp>
      <p:pic>
        <p:nvPicPr>
          <p:cNvPr id="145" name="Google Shape;145;g18c4d3a4003_4_50"/>
          <p:cNvPicPr preferRelativeResize="0"/>
          <p:nvPr/>
        </p:nvPicPr>
        <p:blipFill>
          <a:blip r:embed="rId3">
            <a:alphaModFix/>
          </a:blip>
          <a:stretch>
            <a:fillRect/>
          </a:stretch>
        </p:blipFill>
        <p:spPr>
          <a:xfrm>
            <a:off x="730500" y="1689138"/>
            <a:ext cx="7679409" cy="3479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Brian Gardner</dc:creator>
</cp:coreProperties>
</file>